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54"/>
  </p:notesMasterIdLst>
  <p:sldIdLst>
    <p:sldId id="270" r:id="rId2"/>
    <p:sldId id="271" r:id="rId3"/>
    <p:sldId id="272" r:id="rId4"/>
    <p:sldId id="425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4" r:id="rId74"/>
    <p:sldId id="343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60" r:id="rId90"/>
    <p:sldId id="426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2" r:id="rId150"/>
    <p:sldId id="427" r:id="rId151"/>
    <p:sldId id="423" r:id="rId152"/>
    <p:sldId id="424" r:id="rId153"/>
  </p:sldIdLst>
  <p:sldSz cx="9144000" cy="6858000" type="screen4x3"/>
  <p:notesSz cx="6858000" cy="9144000"/>
  <p:custDataLst>
    <p:tags r:id="rId1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4" autoAdjust="0"/>
    <p:restoredTop sz="93750" autoAdjust="0"/>
  </p:normalViewPr>
  <p:slideViewPr>
    <p:cSldViewPr>
      <p:cViewPr varScale="1">
        <p:scale>
          <a:sx n="81" d="100"/>
          <a:sy n="81" d="100"/>
        </p:scale>
        <p:origin x="73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gs" Target="tags/tag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5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341" indent="-285517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2068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598891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5721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2548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69374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6202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3028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ACD627C-C54F-4066-B566-39F71DF7E9BC}" type="slidenum">
              <a:rPr lang="en-US" altLang="en-US" sz="1000"/>
              <a:pPr/>
              <a:t>3</a:t>
            </a:fld>
            <a:endParaRPr lang="en-US" altLang="en-US" sz="10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0088"/>
            <a:ext cx="4598987" cy="34496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638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Start with the top material written on the board to start and say most of the </a:t>
            </a:r>
            <a:r>
              <a:rPr lang="en-US" dirty="0" err="1"/>
              <a:t>wods</a:t>
            </a:r>
            <a:r>
              <a:rPr lang="en-US" dirty="0"/>
              <a:t> without writing them down. </a:t>
            </a:r>
          </a:p>
        </p:txBody>
      </p:sp>
    </p:spTree>
    <p:extLst>
      <p:ext uri="{BB962C8B-B14F-4D97-AF65-F5344CB8AC3E}">
        <p14:creationId xmlns:p14="http://schemas.microsoft.com/office/powerpoint/2010/main" val="106395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Xhat</a:t>
            </a:r>
            <a:r>
              <a:rPr lang="en-US" dirty="0"/>
              <a:t> = 22.25 (Take out </a:t>
            </a:r>
            <a:r>
              <a:rPr lang="en-US" dirty="0" err="1"/>
              <a:t>calcluations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04986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16450" cy="3462337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08" y="4387767"/>
            <a:ext cx="5560060" cy="41559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3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8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55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contrast with AR(2) and ARMA(2,1)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7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43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9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341" indent="-285517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2068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598891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5721" indent="-228413" defTabSz="921585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2548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69374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6202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3028" indent="-228413" defTabSz="921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ACD627C-C54F-4066-B566-39F71DF7E9BC}" type="slidenum">
              <a:rPr lang="en-US" altLang="en-US" sz="1000"/>
              <a:pPr/>
              <a:t>4</a:t>
            </a:fld>
            <a:endParaRPr lang="en-US" altLang="en-US" sz="10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0088"/>
            <a:ext cx="4598987" cy="34496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084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70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88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halfwidth is the same as in the concept check.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ICC with AR(11) from LLYNX DATA</a:t>
            </a:r>
          </a:p>
          <a:p>
            <a:r>
              <a:rPr lang="en-US" dirty="0"/>
              <a:t>THEN CONCEPT CHECK </a:t>
            </a:r>
            <a:r>
              <a:rPr lang="en-US" dirty="0" err="1"/>
              <a:t>wth</a:t>
            </a:r>
            <a:r>
              <a:rPr lang="en-US" dirty="0"/>
              <a:t> Jet and Delay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5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16450" cy="3462337"/>
          </a:xfrm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08" y="4387767"/>
            <a:ext cx="5560060" cy="41559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9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19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47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96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0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0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55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8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47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9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4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82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16450" cy="3462337"/>
          </a:xfrm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08" y="4387767"/>
            <a:ext cx="5560060" cy="41559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9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16450" cy="3462337"/>
          </a:xfrm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08" y="4387767"/>
            <a:ext cx="5560060" cy="41559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7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35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7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7.jpg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50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152.wmf"/><Relationship Id="rId18" Type="http://schemas.openxmlformats.org/officeDocument/2006/relationships/oleObject" Target="../embeddings/oleObject5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154.w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51.wmf"/><Relationship Id="rId5" Type="http://schemas.openxmlformats.org/officeDocument/2006/relationships/image" Target="../media/image148.wmf"/><Relationship Id="rId15" Type="http://schemas.openxmlformats.org/officeDocument/2006/relationships/image" Target="../media/image153.w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155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50.wmf"/><Relationship Id="rId14" Type="http://schemas.openxmlformats.org/officeDocument/2006/relationships/oleObject" Target="../embeddings/oleObject56.bin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152.wmf"/><Relationship Id="rId18" Type="http://schemas.openxmlformats.org/officeDocument/2006/relationships/oleObject" Target="../embeddings/oleObject66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154.w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151.wmf"/><Relationship Id="rId5" Type="http://schemas.openxmlformats.org/officeDocument/2006/relationships/image" Target="../media/image148.wmf"/><Relationship Id="rId15" Type="http://schemas.openxmlformats.org/officeDocument/2006/relationships/image" Target="../media/image153.w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155.wmf"/><Relationship Id="rId4" Type="http://schemas.openxmlformats.org/officeDocument/2006/relationships/oleObject" Target="../embeddings/oleObject59.bin"/><Relationship Id="rId9" Type="http://schemas.openxmlformats.org/officeDocument/2006/relationships/image" Target="../media/image150.wmf"/><Relationship Id="rId14" Type="http://schemas.openxmlformats.org/officeDocument/2006/relationships/oleObject" Target="../embeddings/oleObject64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67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6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5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6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9.png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48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3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2.jpg"/><Relationship Id="rId11" Type="http://schemas.openxmlformats.org/officeDocument/2006/relationships/image" Target="../media/image165.jpeg"/><Relationship Id="rId5" Type="http://schemas.openxmlformats.org/officeDocument/2006/relationships/image" Target="../media/image160.wmf"/><Relationship Id="rId10" Type="http://schemas.openxmlformats.org/officeDocument/2006/relationships/image" Target="../media/image164.tif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61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tif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68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g"/><Relationship Id="rId9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72.tif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76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4.tiff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76.bin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5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4.tiff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3.tiff"/><Relationship Id="rId9" Type="http://schemas.openxmlformats.org/officeDocument/2006/relationships/image" Target="../media/image189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4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9.tiff"/><Relationship Id="rId4" Type="http://schemas.openxmlformats.org/officeDocument/2006/relationships/image" Target="../media/image183.tif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3.png"/><Relationship Id="rId11" Type="http://schemas.openxmlformats.org/officeDocument/2006/relationships/image" Target="../media/image189.tiff"/><Relationship Id="rId5" Type="http://schemas.openxmlformats.org/officeDocument/2006/relationships/image" Target="../media/image200.png"/><Relationship Id="rId10" Type="http://schemas.openxmlformats.org/officeDocument/2006/relationships/image" Target="../media/image183.tiff"/><Relationship Id="rId4" Type="http://schemas.openxmlformats.org/officeDocument/2006/relationships/image" Target="../media/image201.png"/><Relationship Id="rId9" Type="http://schemas.openxmlformats.org/officeDocument/2006/relationships/image" Target="../media/image184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tiff"/><Relationship Id="rId3" Type="http://schemas.openxmlformats.org/officeDocument/2006/relationships/image" Target="../media/image191.png"/><Relationship Id="rId7" Type="http://schemas.openxmlformats.org/officeDocument/2006/relationships/image" Target="../media/image182.tiff"/><Relationship Id="rId12" Type="http://schemas.openxmlformats.org/officeDocument/2006/relationships/image" Target="../media/image189.tif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7.png"/><Relationship Id="rId11" Type="http://schemas.openxmlformats.org/officeDocument/2006/relationships/image" Target="../media/image183.tiff"/><Relationship Id="rId5" Type="http://schemas.openxmlformats.org/officeDocument/2006/relationships/image" Target="../media/image204.png"/><Relationship Id="rId10" Type="http://schemas.openxmlformats.org/officeDocument/2006/relationships/image" Target="../media/image196.png"/><Relationship Id="rId4" Type="http://schemas.openxmlformats.org/officeDocument/2006/relationships/image" Target="../media/image205.png"/><Relationship Id="rId9" Type="http://schemas.openxmlformats.org/officeDocument/2006/relationships/image" Target="../media/image19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97.w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83.bin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202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201.wmf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203.w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2.jp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7.jpg"/><Relationship Id="rId3" Type="http://schemas.openxmlformats.org/officeDocument/2006/relationships/image" Target="../media/image25.jpg"/><Relationship Id="rId7" Type="http://schemas.openxmlformats.org/officeDocument/2006/relationships/image" Target="../media/image24.wmf"/><Relationship Id="rId12" Type="http://schemas.openxmlformats.org/officeDocument/2006/relationships/image" Target="../media/image26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0.png"/><Relationship Id="rId5" Type="http://schemas.openxmlformats.org/officeDocument/2006/relationships/image" Target="../media/image23.wmf"/><Relationship Id="rId10" Type="http://schemas.openxmlformats.org/officeDocument/2006/relationships/image" Target="../media/image29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3.jp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26.jpg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5.wmf"/><Relationship Id="rId10" Type="http://schemas.openxmlformats.org/officeDocument/2006/relationships/image" Target="../media/image38.jp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41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9.wmf"/><Relationship Id="rId9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jp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0.jpg"/><Relationship Id="rId7" Type="http://schemas.openxmlformats.org/officeDocument/2006/relationships/image" Target="../media/image52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49.wmf"/><Relationship Id="rId10" Type="http://schemas.openxmlformats.org/officeDocument/2006/relationships/image" Target="../media/image55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7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9.png"/><Relationship Id="rId9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72.jp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6.wmf"/><Relationship Id="rId12" Type="http://schemas.openxmlformats.org/officeDocument/2006/relationships/image" Target="../media/image71.jp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68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70.jpg"/><Relationship Id="rId5" Type="http://schemas.openxmlformats.org/officeDocument/2006/relationships/image" Target="../media/image65.wmf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69.jp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7.wmf"/><Relationship Id="rId1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6.wmf"/><Relationship Id="rId12" Type="http://schemas.openxmlformats.org/officeDocument/2006/relationships/image" Target="../media/image82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81.jpg"/><Relationship Id="rId5" Type="http://schemas.openxmlformats.org/officeDocument/2006/relationships/image" Target="../media/image79.png"/><Relationship Id="rId10" Type="http://schemas.openxmlformats.org/officeDocument/2006/relationships/image" Target="../media/image80.jpg"/><Relationship Id="rId4" Type="http://schemas.openxmlformats.org/officeDocument/2006/relationships/image" Target="../media/image78.png"/><Relationship Id="rId9" Type="http://schemas.openxmlformats.org/officeDocument/2006/relationships/image" Target="../media/image7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5.wmf"/><Relationship Id="rId10" Type="http://schemas.openxmlformats.org/officeDocument/2006/relationships/image" Target="../media/image88.jpg"/><Relationship Id="rId4" Type="http://schemas.openxmlformats.org/officeDocument/2006/relationships/oleObject" Target="../embeddings/oleObject28.bin"/><Relationship Id="rId9" Type="http://schemas.openxmlformats.org/officeDocument/2006/relationships/image" Target="../media/image8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0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jpg"/><Relationship Id="rId11" Type="http://schemas.openxmlformats.org/officeDocument/2006/relationships/image" Target="../media/image94.jpg"/><Relationship Id="rId5" Type="http://schemas.openxmlformats.org/officeDocument/2006/relationships/image" Target="../media/image85.wmf"/><Relationship Id="rId10" Type="http://schemas.openxmlformats.org/officeDocument/2006/relationships/image" Target="../media/image93.jp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9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35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101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9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9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5.wmf"/><Relationship Id="rId10" Type="http://schemas.openxmlformats.org/officeDocument/2006/relationships/image" Target="../media/image109.jp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08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13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4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115.jpg"/><Relationship Id="rId5" Type="http://schemas.openxmlformats.org/officeDocument/2006/relationships/image" Target="../media/image110.wmf"/><Relationship Id="rId10" Type="http://schemas.openxmlformats.org/officeDocument/2006/relationships/image" Target="../media/image114.jpg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12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46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3.png"/><Relationship Id="rId4" Type="http://schemas.openxmlformats.org/officeDocument/2006/relationships/image" Target="../media/image126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33.png"/><Relationship Id="rId4" Type="http://schemas.openxmlformats.org/officeDocument/2006/relationships/image" Target="../media/image118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9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4.png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49.bin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3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E5C5-3954-F14D-B3FD-BF6902E4B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32270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378778"/>
            <a:ext cx="3549010" cy="2013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81000"/>
            <a:ext cx="8229600" cy="8694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C0000"/>
                </a:solidFill>
                <a:latin typeface="Arial" charset="0"/>
              </a:rPr>
              <a:t>Realizations:</a:t>
            </a:r>
          </a:p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Is there a deterministic signal?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83027"/>
            <a:ext cx="8229600" cy="7079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Recall:</a:t>
            </a:r>
            <a:r>
              <a:rPr lang="en-US" sz="2000" b="1" dirty="0">
                <a:solidFill>
                  <a:srgbClr val="0000FB"/>
                </a:solidFill>
                <a:latin typeface="Arial" charset="0"/>
              </a:rPr>
              <a:t> </a:t>
            </a:r>
            <a:r>
              <a:rPr lang="en-US" sz="2000" b="1" dirty="0">
                <a:latin typeface="Arial" charset="0"/>
              </a:rPr>
              <a:t>Sometimes it’s not easy to tell whether a deterministic signal is present in the data.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7647" y="4245727"/>
            <a:ext cx="3024554" cy="376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1846" b="1" dirty="0">
                <a:latin typeface="Arial" charset="0"/>
              </a:rPr>
              <a:t>Global temperature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67" y="1353556"/>
            <a:ext cx="3440048" cy="207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62" y="4625832"/>
            <a:ext cx="3338871" cy="20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B206-D273-AF46-82DA-CD33064D1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55E55-D1F5-9A47-8A1F-40AF7D825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with ARIMA</a:t>
            </a:r>
          </a:p>
        </p:txBody>
      </p:sp>
    </p:spTree>
    <p:extLst>
      <p:ext uri="{BB962C8B-B14F-4D97-AF65-F5344CB8AC3E}">
        <p14:creationId xmlns:p14="http://schemas.microsoft.com/office/powerpoint/2010/main" val="33515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775706"/>
              </p:ext>
            </p:extLst>
          </p:nvPr>
        </p:nvGraphicFramePr>
        <p:xfrm>
          <a:off x="2362200" y="1739959"/>
          <a:ext cx="4032738" cy="468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5" name="Equation" r:id="rId4" imgW="4368600" imgH="507960" progId="Equation.DSMT4">
                  <p:embed/>
                </p:oleObj>
              </mc:Choice>
              <mc:Fallback>
                <p:oleObj name="Equation" r:id="rId4" imgW="4368600" imgH="5079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1739959"/>
                        <a:ext cx="4032738" cy="468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743200"/>
            <a:ext cx="22860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Comments: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1" y="3190220"/>
            <a:ext cx="8229600" cy="1646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forecasts from these models are obtained using a method analogous to that used for ARMA forecasts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not calculate these forecasts by hand but will typically use tswge function </a:t>
            </a:r>
            <a:r>
              <a:rPr lang="en-US" sz="2400" dirty="0" err="1"/>
              <a:t>fore.aruma.wge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4912920"/>
            <a:ext cx="6275215" cy="6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Forecasting with </a:t>
            </a:r>
            <a:r>
              <a:rPr lang="en-US" sz="3200" dirty="0" smtClean="0"/>
              <a:t>ARIMA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92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7AF0-6971-AC47-AE3A-2EFE09091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DAA65-356E-764B-A295-B7D04204D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with ARIMA(0,1,0)</a:t>
            </a:r>
          </a:p>
        </p:txBody>
      </p:sp>
    </p:spTree>
    <p:extLst>
      <p:ext uri="{BB962C8B-B14F-4D97-AF65-F5344CB8AC3E}">
        <p14:creationId xmlns:p14="http://schemas.microsoft.com/office/powerpoint/2010/main" val="42176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524000" y="5638800"/>
            <a:ext cx="316523" cy="6713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ym typeface="Symbol" panose="05050102010706020507" pitchFamily="18" charset="2"/>
              </a:rPr>
              <a:t>  </a:t>
            </a:r>
            <a:endParaRPr lang="en-US" sz="1200" dirty="0"/>
          </a:p>
          <a:p>
            <a:pPr>
              <a:spcBef>
                <a:spcPts val="600"/>
              </a:spcBef>
            </a:pPr>
            <a:endParaRPr lang="en-US" sz="1200" dirty="0"/>
          </a:p>
          <a:p>
            <a:pPr>
              <a:spcBef>
                <a:spcPts val="600"/>
              </a:spcBef>
            </a:pPr>
            <a:endParaRPr lang="en-US" sz="1200" b="1" dirty="0"/>
          </a:p>
        </p:txBody>
      </p:sp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973415"/>
              </p:ext>
            </p:extLst>
          </p:nvPr>
        </p:nvGraphicFramePr>
        <p:xfrm>
          <a:off x="1930960" y="806094"/>
          <a:ext cx="2466108" cy="38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3" name="Equation" r:id="rId4" imgW="2755900" imgH="431800" progId="Equation.DSMT4">
                  <p:embed/>
                </p:oleObj>
              </mc:Choice>
              <mc:Fallback>
                <p:oleObj name="Equation" r:id="rId4" imgW="2755900" imgH="431800" progId="Equation.DSMT4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960" y="806094"/>
                        <a:ext cx="2466108" cy="386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457200" y="75525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 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61618"/>
              </p:ext>
            </p:extLst>
          </p:nvPr>
        </p:nvGraphicFramePr>
        <p:xfrm>
          <a:off x="1590152" y="1857350"/>
          <a:ext cx="3918597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4" name="Equation" r:id="rId6" imgW="4140000" imgH="533160" progId="Equation.DSMT4">
                  <p:embed/>
                </p:oleObj>
              </mc:Choice>
              <mc:Fallback>
                <p:oleObj name="Equation" r:id="rId6" imgW="4140000" imgH="53316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152" y="1857350"/>
                        <a:ext cx="3918597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57200" y="1361304"/>
            <a:ext cx="8432800" cy="52322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Recall: </a:t>
            </a:r>
            <a:r>
              <a:rPr lang="en-US" sz="2400" dirty="0"/>
              <a:t>For stationary AR(1)—for example,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-m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441767"/>
              </p:ext>
            </p:extLst>
          </p:nvPr>
        </p:nvGraphicFramePr>
        <p:xfrm>
          <a:off x="2057400" y="2576412"/>
          <a:ext cx="2515418" cy="39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5" name="Equation" r:id="rId8" imgW="2565360" imgH="406080" progId="Equation.DSMT4">
                  <p:embed/>
                </p:oleObj>
              </mc:Choice>
              <mc:Fallback>
                <p:oleObj name="Equation" r:id="rId8" imgW="2565360" imgH="406080" progId="Equation.DSMT4">
                  <p:embed/>
                  <p:pic>
                    <p:nvPicPr>
                      <p:cNvPr id="2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576412"/>
                        <a:ext cx="2515418" cy="398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57200" y="2520763"/>
            <a:ext cx="1828800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Our case: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99000" y="2514600"/>
            <a:ext cx="314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i.e. </a:t>
            </a:r>
            <a:r>
              <a:rPr lang="en-US" sz="2400" i="1" dirty="0">
                <a:latin typeface="Symbol" panose="05050102010706020507" pitchFamily="18" charset="2"/>
              </a:rPr>
              <a:t>j</a:t>
            </a:r>
            <a:r>
              <a:rPr lang="en-US" sz="2400" baseline="-25000" dirty="0">
                <a:latin typeface="Symbol" panose="05050102010706020507" pitchFamily="18" charset="2"/>
              </a:rPr>
              <a:t>1</a:t>
            </a:r>
            <a:r>
              <a:rPr lang="en-US" sz="2400" dirty="0">
                <a:latin typeface="Symbol" panose="05050102010706020507" pitchFamily="18" charset="2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r>
              <a:rPr lang="en-US" sz="2400" dirty="0"/>
              <a:t>instead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940907"/>
              </p:ext>
            </p:extLst>
          </p:nvPr>
        </p:nvGraphicFramePr>
        <p:xfrm>
          <a:off x="457200" y="3276600"/>
          <a:ext cx="3582030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6" name="Equation" r:id="rId10" imgW="3784320" imgH="533160" progId="Equation.DSMT4">
                  <p:embed/>
                </p:oleObj>
              </mc:Choice>
              <mc:Fallback>
                <p:oleObj name="Equation" r:id="rId10" imgW="3784320" imgH="53316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" y="3276600"/>
                        <a:ext cx="3582030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431412"/>
              </p:ext>
            </p:extLst>
          </p:nvPr>
        </p:nvGraphicFramePr>
        <p:xfrm>
          <a:off x="4267200" y="3333509"/>
          <a:ext cx="4267200" cy="36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7" name="Equation" r:id="rId12" imgW="4863960" imgH="419040" progId="Equation.DSMT4">
                  <p:embed/>
                </p:oleObj>
              </mc:Choice>
              <mc:Fallback>
                <p:oleObj name="Equation" r:id="rId12" imgW="4863960" imgH="41904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67200" y="3333509"/>
                        <a:ext cx="4267200" cy="36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339818"/>
              </p:ext>
            </p:extLst>
          </p:nvPr>
        </p:nvGraphicFramePr>
        <p:xfrm>
          <a:off x="457200" y="3892939"/>
          <a:ext cx="2331926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8" name="Equation" r:id="rId14" imgW="2463480" imgH="533160" progId="Equation.DSMT4">
                  <p:embed/>
                </p:oleObj>
              </mc:Choice>
              <mc:Fallback>
                <p:oleObj name="Equation" r:id="rId14" imgW="2463480" imgH="5331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" y="3892939"/>
                        <a:ext cx="2331926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39242"/>
              </p:ext>
            </p:extLst>
          </p:nvPr>
        </p:nvGraphicFramePr>
        <p:xfrm>
          <a:off x="457200" y="4509278"/>
          <a:ext cx="2656472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9" name="Equation" r:id="rId16" imgW="2806560" imgH="533160" progId="Equation.DSMT4">
                  <p:embed/>
                </p:oleObj>
              </mc:Choice>
              <mc:Fallback>
                <p:oleObj name="Equation" r:id="rId16" imgW="2806560" imgH="53316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200" y="4509278"/>
                        <a:ext cx="2656472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25018"/>
              </p:ext>
            </p:extLst>
          </p:nvPr>
        </p:nvGraphicFramePr>
        <p:xfrm>
          <a:off x="457200" y="5125616"/>
          <a:ext cx="2656472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0" name="Equation" r:id="rId18" imgW="2806560" imgH="533160" progId="Equation.DSMT4">
                  <p:embed/>
                </p:oleObj>
              </mc:Choice>
              <mc:Fallback>
                <p:oleObj name="Equation" r:id="rId18" imgW="2806560" imgH="5331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7200" y="5125616"/>
                        <a:ext cx="2656472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048760" y="3811032"/>
            <a:ext cx="4485640" cy="1819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Continues to forecast the last data value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Boring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But makes sense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4250" y="457200"/>
            <a:ext cx="2165350" cy="523220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9900"/>
                </a:solidFill>
              </a:rPr>
              <a:t>Light board</a:t>
            </a:r>
          </a:p>
        </p:txBody>
      </p:sp>
    </p:spTree>
    <p:extLst>
      <p:ext uri="{BB962C8B-B14F-4D97-AF65-F5344CB8AC3E}">
        <p14:creationId xmlns:p14="http://schemas.microsoft.com/office/powerpoint/2010/main" val="24060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D191-6904-5C45-BA59-45C4F15E9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5101E-A443-A848-A128-084278284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with ARIMA(0,1,0)</a:t>
            </a:r>
          </a:p>
        </p:txBody>
      </p:sp>
    </p:spTree>
    <p:extLst>
      <p:ext uri="{BB962C8B-B14F-4D97-AF65-F5344CB8AC3E}">
        <p14:creationId xmlns:p14="http://schemas.microsoft.com/office/powerpoint/2010/main" val="96904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24000" y="5431439"/>
            <a:ext cx="316523" cy="6645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ym typeface="Symbol" panose="05050102010706020507" pitchFamily="18" charset="2"/>
              </a:rPr>
              <a:t>  </a:t>
            </a:r>
            <a:endParaRPr lang="en-US" sz="1200" dirty="0"/>
          </a:p>
          <a:p>
            <a:pPr>
              <a:spcBef>
                <a:spcPts val="600"/>
              </a:spcBef>
            </a:pPr>
            <a:endParaRPr lang="en-US" sz="1200" dirty="0"/>
          </a:p>
          <a:p>
            <a:pPr>
              <a:spcBef>
                <a:spcPts val="600"/>
              </a:spcBef>
            </a:pPr>
            <a:endParaRPr lang="en-US" sz="1200" b="1" dirty="0"/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689714"/>
              </p:ext>
            </p:extLst>
          </p:nvPr>
        </p:nvGraphicFramePr>
        <p:xfrm>
          <a:off x="1930960" y="584239"/>
          <a:ext cx="2466108" cy="38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8" name="Equation" r:id="rId4" imgW="2755900" imgH="431800" progId="Equation.DSMT4">
                  <p:embed/>
                </p:oleObj>
              </mc:Choice>
              <mc:Fallback>
                <p:oleObj name="Equation" r:id="rId4" imgW="2755900" imgH="431800" progId="Equation.DSMT4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960" y="584239"/>
                        <a:ext cx="2466108" cy="386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57200" y="53340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 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519228"/>
              </p:ext>
            </p:extLst>
          </p:nvPr>
        </p:nvGraphicFramePr>
        <p:xfrm>
          <a:off x="1590152" y="1635495"/>
          <a:ext cx="3918597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9" name="Equation" r:id="rId6" imgW="4140000" imgH="533160" progId="Equation.DSMT4">
                  <p:embed/>
                </p:oleObj>
              </mc:Choice>
              <mc:Fallback>
                <p:oleObj name="Equation" r:id="rId6" imgW="4140000" imgH="5331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152" y="1635495"/>
                        <a:ext cx="3918597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" y="1139449"/>
            <a:ext cx="8432800" cy="52322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Recall: </a:t>
            </a:r>
            <a:r>
              <a:rPr lang="en-US" sz="2400" dirty="0"/>
              <a:t>For stationary AR(1)—for example,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-m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265699"/>
              </p:ext>
            </p:extLst>
          </p:nvPr>
        </p:nvGraphicFramePr>
        <p:xfrm>
          <a:off x="2057400" y="2354557"/>
          <a:ext cx="2515418" cy="39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0" name="Equation" r:id="rId8" imgW="2565360" imgH="406080" progId="Equation.DSMT4">
                  <p:embed/>
                </p:oleObj>
              </mc:Choice>
              <mc:Fallback>
                <p:oleObj name="Equation" r:id="rId8" imgW="2565360" imgH="406080" progId="Equation.DSMT4">
                  <p:embed/>
                  <p:pic>
                    <p:nvPicPr>
                      <p:cNvPr id="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354557"/>
                        <a:ext cx="2515418" cy="398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57200" y="2298908"/>
            <a:ext cx="1828800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Our case: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9000" y="2292745"/>
            <a:ext cx="314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i.e. </a:t>
            </a:r>
            <a:r>
              <a:rPr lang="en-US" sz="2400" i="1" dirty="0">
                <a:latin typeface="Symbol" panose="05050102010706020507" pitchFamily="18" charset="2"/>
              </a:rPr>
              <a:t>j</a:t>
            </a:r>
            <a:r>
              <a:rPr lang="en-US" sz="2400" baseline="-25000" dirty="0">
                <a:latin typeface="Symbol" panose="05050102010706020507" pitchFamily="18" charset="2"/>
              </a:rPr>
              <a:t>1</a:t>
            </a:r>
            <a:r>
              <a:rPr lang="en-US" sz="2400" dirty="0">
                <a:latin typeface="Symbol" panose="05050102010706020507" pitchFamily="18" charset="2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r>
              <a:rPr lang="en-US" sz="2400" dirty="0"/>
              <a:t>instead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136725"/>
              </p:ext>
            </p:extLst>
          </p:nvPr>
        </p:nvGraphicFramePr>
        <p:xfrm>
          <a:off x="457200" y="3057524"/>
          <a:ext cx="3582030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1" name="Equation" r:id="rId10" imgW="3784320" imgH="533160" progId="Equation.DSMT4">
                  <p:embed/>
                </p:oleObj>
              </mc:Choice>
              <mc:Fallback>
                <p:oleObj name="Equation" r:id="rId10" imgW="3784320" imgH="5331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" y="3057524"/>
                        <a:ext cx="3582030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158527"/>
              </p:ext>
            </p:extLst>
          </p:nvPr>
        </p:nvGraphicFramePr>
        <p:xfrm>
          <a:off x="4267200" y="3114433"/>
          <a:ext cx="4267200" cy="36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2" name="Equation" r:id="rId12" imgW="4863960" imgH="419040" progId="Equation.DSMT4">
                  <p:embed/>
                </p:oleObj>
              </mc:Choice>
              <mc:Fallback>
                <p:oleObj name="Equation" r:id="rId12" imgW="4863960" imgH="41904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67200" y="3114433"/>
                        <a:ext cx="4267200" cy="36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040901"/>
              </p:ext>
            </p:extLst>
          </p:nvPr>
        </p:nvGraphicFramePr>
        <p:xfrm>
          <a:off x="457200" y="3673863"/>
          <a:ext cx="2331926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3" name="Equation" r:id="rId14" imgW="2463480" imgH="533160" progId="Equation.DSMT4">
                  <p:embed/>
                </p:oleObj>
              </mc:Choice>
              <mc:Fallback>
                <p:oleObj name="Equation" r:id="rId14" imgW="2463480" imgH="53316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" y="3673863"/>
                        <a:ext cx="2331926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334101"/>
              </p:ext>
            </p:extLst>
          </p:nvPr>
        </p:nvGraphicFramePr>
        <p:xfrm>
          <a:off x="457200" y="4290202"/>
          <a:ext cx="2656472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4" name="Equation" r:id="rId16" imgW="2806560" imgH="533160" progId="Equation.DSMT4">
                  <p:embed/>
                </p:oleObj>
              </mc:Choice>
              <mc:Fallback>
                <p:oleObj name="Equation" r:id="rId16" imgW="2806560" imgH="53316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200" y="4290202"/>
                        <a:ext cx="2656472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249535"/>
              </p:ext>
            </p:extLst>
          </p:nvPr>
        </p:nvGraphicFramePr>
        <p:xfrm>
          <a:off x="457200" y="4906540"/>
          <a:ext cx="2656472" cy="5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5" name="Equation" r:id="rId18" imgW="2806560" imgH="533160" progId="Equation.DSMT4">
                  <p:embed/>
                </p:oleObj>
              </mc:Choice>
              <mc:Fallback>
                <p:oleObj name="Equation" r:id="rId18" imgW="2806560" imgH="5331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7200" y="4906540"/>
                        <a:ext cx="2656472" cy="5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048760" y="3591956"/>
            <a:ext cx="4485640" cy="1819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Continues to forecast the last data value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Boring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But makes sense</a:t>
            </a:r>
          </a:p>
        </p:txBody>
      </p:sp>
    </p:spTree>
    <p:extLst>
      <p:ext uri="{BB962C8B-B14F-4D97-AF65-F5344CB8AC3E}">
        <p14:creationId xmlns:p14="http://schemas.microsoft.com/office/powerpoint/2010/main" val="13537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9534" b="25097"/>
          <a:stretch/>
        </p:blipFill>
        <p:spPr>
          <a:xfrm>
            <a:off x="2329962" y="1929330"/>
            <a:ext cx="4528038" cy="29542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970284"/>
            <a:ext cx="8115300" cy="7740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15" dirty="0"/>
              <a:t>xd1=</a:t>
            </a:r>
            <a:r>
              <a:rPr lang="en-US" sz="2215" dirty="0" err="1"/>
              <a:t>gen.aruma.wge</a:t>
            </a:r>
            <a:r>
              <a:rPr lang="en-US" sz="2215" dirty="0"/>
              <a:t>(n=75,d=1,sn=74)</a:t>
            </a:r>
          </a:p>
          <a:p>
            <a:r>
              <a:rPr lang="en-US" sz="2215" dirty="0" err="1"/>
              <a:t>fore.aruma.wge</a:t>
            </a:r>
            <a:r>
              <a:rPr lang="en-US" sz="2215" dirty="0"/>
              <a:t>(xd1,d=1,n.ahead=5,limits=F)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097290" y="2006604"/>
            <a:ext cx="0" cy="246555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06270"/>
              </p:ext>
            </p:extLst>
          </p:nvPr>
        </p:nvGraphicFramePr>
        <p:xfrm>
          <a:off x="1930960" y="584239"/>
          <a:ext cx="2466108" cy="38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0" name="Equation" r:id="rId4" imgW="2755900" imgH="431800" progId="Equation.DSMT4">
                  <p:embed/>
                </p:oleObj>
              </mc:Choice>
              <mc:Fallback>
                <p:oleObj name="Equation" r:id="rId4" imgW="2755900" imgH="431800" progId="Equation.DSMT4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960" y="584239"/>
                        <a:ext cx="2466108" cy="386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57200" y="53340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883545"/>
            <a:ext cx="8305800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Based on the realization, it’s unclear whether one should forecast the data values to go up or down.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Forecasting the last value seems reasonable.</a:t>
            </a:r>
          </a:p>
        </p:txBody>
      </p:sp>
    </p:spTree>
    <p:extLst>
      <p:ext uri="{BB962C8B-B14F-4D97-AF65-F5344CB8AC3E}">
        <p14:creationId xmlns:p14="http://schemas.microsoft.com/office/powerpoint/2010/main" val="33295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1090" b="25097"/>
          <a:stretch/>
        </p:blipFill>
        <p:spPr>
          <a:xfrm>
            <a:off x="2329962" y="1990290"/>
            <a:ext cx="4528038" cy="2883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883545"/>
            <a:ext cx="7798777" cy="1517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Selecting 95% Probability Limits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Shows the uncertainty associated with the forecasts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Could go up or down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Limits seem to be increasing without bound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096000" y="1990290"/>
            <a:ext cx="0" cy="25432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6303"/>
              </p:ext>
            </p:extLst>
          </p:nvPr>
        </p:nvGraphicFramePr>
        <p:xfrm>
          <a:off x="1930960" y="584239"/>
          <a:ext cx="2466108" cy="38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4" name="Equation" r:id="rId4" imgW="2755900" imgH="431800" progId="Equation.DSMT4">
                  <p:embed/>
                </p:oleObj>
              </mc:Choice>
              <mc:Fallback>
                <p:oleObj name="Equation" r:id="rId4" imgW="2755900" imgH="431800" progId="Equation.DSMT4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960" y="584239"/>
                        <a:ext cx="2466108" cy="386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7200" y="53340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970284"/>
            <a:ext cx="8115300" cy="7740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15" dirty="0"/>
              <a:t>xd1=</a:t>
            </a:r>
            <a:r>
              <a:rPr lang="en-US" sz="2215" dirty="0" err="1"/>
              <a:t>gen.aruma.wge</a:t>
            </a:r>
            <a:r>
              <a:rPr lang="en-US" sz="2215" dirty="0"/>
              <a:t>(n=75,d=1,sn=74)</a:t>
            </a:r>
          </a:p>
          <a:p>
            <a:r>
              <a:rPr lang="en-US" sz="2215" dirty="0" err="1"/>
              <a:t>fore.aruma.wge</a:t>
            </a:r>
            <a:r>
              <a:rPr lang="en-US" sz="2215" dirty="0"/>
              <a:t>(xd1,d=1,n.ahead=5,limits=T)</a:t>
            </a:r>
          </a:p>
        </p:txBody>
      </p:sp>
    </p:spTree>
    <p:extLst>
      <p:ext uri="{BB962C8B-B14F-4D97-AF65-F5344CB8AC3E}">
        <p14:creationId xmlns:p14="http://schemas.microsoft.com/office/powerpoint/2010/main" val="20361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48" y="2851137"/>
            <a:ext cx="3621024" cy="2255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10380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It depends on the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30379" y="2438400"/>
            <a:ext cx="320626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b="1" dirty="0">
                <a:latin typeface="Arial" charset="0"/>
              </a:rPr>
              <a:t>Global temperature data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003388" y="2496178"/>
            <a:ext cx="942535" cy="56954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5961185" y="3123977"/>
            <a:ext cx="984738" cy="384881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961185" y="3086827"/>
            <a:ext cx="1125415" cy="70339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How Would You Predict/Forecast into </a:t>
            </a:r>
            <a:br>
              <a:rPr lang="en-US" sz="3200" dirty="0"/>
            </a:br>
            <a:r>
              <a:rPr lang="en-US" sz="3200" dirty="0"/>
              <a:t>the Future?</a:t>
            </a:r>
          </a:p>
        </p:txBody>
      </p:sp>
    </p:spTree>
    <p:extLst>
      <p:ext uri="{BB962C8B-B14F-4D97-AF65-F5344CB8AC3E}">
        <p14:creationId xmlns:p14="http://schemas.microsoft.com/office/powerpoint/2010/main" val="31867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5"/>
          <p:cNvSpPr txBox="1">
            <a:spLocks noChangeArrowheads="1"/>
          </p:cNvSpPr>
          <p:nvPr/>
        </p:nvSpPr>
        <p:spPr bwMode="auto">
          <a:xfrm>
            <a:off x="457200" y="4380685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8838" indent="-858838" eaLnBrk="1" hangingPunct="1">
              <a:spcBef>
                <a:spcPts val="600"/>
              </a:spcBef>
            </a:pPr>
            <a:r>
              <a:rPr lang="en-US" sz="2400" b="1" dirty="0"/>
              <a:t>Note:</a:t>
            </a:r>
            <a:r>
              <a:rPr lang="en-US" sz="2400" dirty="0"/>
              <a:t> Forecasts follow a line determined by the </a:t>
            </a:r>
            <a:br>
              <a:rPr lang="en-US" sz="2400" dirty="0"/>
            </a:br>
            <a:r>
              <a:rPr lang="en-US" sz="2400" dirty="0"/>
              <a:t>last 2 data values.</a:t>
            </a:r>
          </a:p>
          <a:p>
            <a:pPr marL="422041" indent="-422041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That is, the most recent trend is predicted to continue.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9533" b="23542"/>
          <a:stretch/>
        </p:blipFill>
        <p:spPr>
          <a:xfrm>
            <a:off x="2307981" y="1218353"/>
            <a:ext cx="4528038" cy="3024554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7200" y="53340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 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27260"/>
              </p:ext>
            </p:extLst>
          </p:nvPr>
        </p:nvGraphicFramePr>
        <p:xfrm>
          <a:off x="1933510" y="510859"/>
          <a:ext cx="2638489" cy="45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8" name="Equation" r:id="rId5" imgW="2933700" imgH="508000" progId="Equation.DSMT4">
                  <p:embed/>
                </p:oleObj>
              </mc:Choice>
              <mc:Fallback>
                <p:oleObj name="Equation" r:id="rId5" imgW="2933700" imgH="50800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10" y="510859"/>
                        <a:ext cx="2638489" cy="456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5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61543"/>
              </p:ext>
            </p:extLst>
          </p:nvPr>
        </p:nvGraphicFramePr>
        <p:xfrm>
          <a:off x="1381858" y="4221099"/>
          <a:ext cx="2708031" cy="468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0" name="Equation" r:id="rId4" imgW="2933700" imgH="508000" progId="Equation.DSMT4">
                  <p:embed/>
                </p:oleObj>
              </mc:Choice>
              <mc:Fallback>
                <p:oleObj name="Equation" r:id="rId4" imgW="2933700" imgH="508000" progId="Equation.DSMT4">
                  <p:embed/>
                  <p:pic>
                    <p:nvPicPr>
                      <p:cNvPr id="1136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858" y="4221099"/>
                        <a:ext cx="2708031" cy="468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9533" b="23542"/>
          <a:stretch/>
        </p:blipFill>
        <p:spPr>
          <a:xfrm>
            <a:off x="5058110" y="4038219"/>
            <a:ext cx="3628690" cy="2423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54284-6742-0547-B5CB-409495DEF9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34" b="25097"/>
          <a:stretch/>
        </p:blipFill>
        <p:spPr>
          <a:xfrm>
            <a:off x="5065268" y="1371600"/>
            <a:ext cx="3620633" cy="2362200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1B64B1B-9D81-254F-8A70-A040A1ED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37137"/>
              </p:ext>
            </p:extLst>
          </p:nvPr>
        </p:nvGraphicFramePr>
        <p:xfrm>
          <a:off x="1463919" y="1905000"/>
          <a:ext cx="2543908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1" name="Equation" r:id="rId8" imgW="2755900" imgH="431800" progId="Equation.DSMT4">
                  <p:embed/>
                </p:oleObj>
              </mc:Choice>
              <mc:Fallback>
                <p:oleObj name="Equation" r:id="rId8" imgW="2755900" imgH="431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1B64B1B-9D81-254F-8A70-A040A1ED2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919" y="1905000"/>
                        <a:ext cx="2543908" cy="398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7563EB-CC5E-8E4C-B394-298735C288CE}"/>
              </a:ext>
            </a:extLst>
          </p:cNvPr>
          <p:cNvSpPr txBox="1"/>
          <p:nvPr/>
        </p:nvSpPr>
        <p:spPr>
          <a:xfrm>
            <a:off x="693127" y="2416301"/>
            <a:ext cx="4085492" cy="4792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Forecasts the the last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3AB86-4596-0A46-8452-35C51C8836EE}"/>
              </a:ext>
            </a:extLst>
          </p:cNvPr>
          <p:cNvSpPr txBox="1"/>
          <p:nvPr/>
        </p:nvSpPr>
        <p:spPr>
          <a:xfrm>
            <a:off x="518746" y="4870613"/>
            <a:ext cx="4434254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Forecasts the trend determined by the last two observations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0" y="457200"/>
            <a:ext cx="3810000" cy="6858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Key Concept!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4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20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CC30-93B8-8344-92CD-11EF276C3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5BC7A-BE7B-7744-9126-59BDB4CCA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Generating and Forecasting Simple ARIMA Models</a:t>
            </a:r>
          </a:p>
        </p:txBody>
      </p:sp>
    </p:spTree>
    <p:extLst>
      <p:ext uri="{BB962C8B-B14F-4D97-AF65-F5344CB8AC3E}">
        <p14:creationId xmlns:p14="http://schemas.microsoft.com/office/powerpoint/2010/main" val="20892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016" y="346809"/>
            <a:ext cx="8651631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x,phi,theta,d,s,lambda,n.ahead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FALSE,plot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0442" y="1550106"/>
            <a:ext cx="2382882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>
                <a:solidFill>
                  <a:srgbClr val="00B050"/>
                </a:solidFill>
              </a:rPr>
              <a:t>tswge demo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016" y="3836565"/>
            <a:ext cx="8792308" cy="717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(n=50,phi=.8,d=1,sn=15)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=.8,d=1,n.ahead=20 , limits = FALSE)</a:t>
            </a:r>
            <a:endParaRPr lang="en-US" sz="2000" dirty="0"/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11016" y="2929519"/>
            <a:ext cx="8258908" cy="40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000" b="1" dirty="0"/>
              <a:t>Example:</a:t>
            </a:r>
            <a:r>
              <a:rPr lang="en-US" sz="2000" b="1" dirty="0">
                <a:solidFill>
                  <a:srgbClr val="0000FB"/>
                </a:solidFill>
              </a:rPr>
              <a:t> </a:t>
            </a:r>
            <a:r>
              <a:rPr lang="en-US" sz="2000" dirty="0"/>
              <a:t>forecasts using the ARIMA(1,1,0) model 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8462" y="3343910"/>
            <a:ext cx="3014269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(1 </a:t>
            </a:r>
            <a:r>
              <a:rPr lang="en-US" sz="2400" dirty="0">
                <a:latin typeface="Symbol" pitchFamily="18" charset="2"/>
              </a:rPr>
              <a:t>- .8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 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</a:rPr>
              <a:t> = </a:t>
            </a:r>
            <a:r>
              <a:rPr lang="en-US" sz="2400" i="1" dirty="0">
                <a:latin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11016" y="4678484"/>
            <a:ext cx="81065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000" b="1" dirty="0"/>
              <a:t>Example:</a:t>
            </a:r>
            <a:r>
              <a:rPr lang="en-US" sz="2000" b="1" dirty="0">
                <a:solidFill>
                  <a:srgbClr val="0000FB"/>
                </a:solidFill>
              </a:rPr>
              <a:t> </a:t>
            </a:r>
            <a:r>
              <a:rPr lang="en-US" sz="2000" dirty="0"/>
              <a:t>forecasts using the ARIMA(0,2,0) model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8462" y="5091941"/>
            <a:ext cx="2051538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baseline="30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</a:rPr>
              <a:t> = </a:t>
            </a:r>
            <a:r>
              <a:rPr lang="en-US" sz="2400" i="1" dirty="0">
                <a:latin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1016" y="5607224"/>
            <a:ext cx="8792308" cy="717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(n=50,phi=.8,d=1,sn=15)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=2,n.ahead=20, limits = FALSE)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0C1DB-CB9E-C145-B154-84623CE50A72}"/>
              </a:ext>
            </a:extLst>
          </p:cNvPr>
          <p:cNvSpPr txBox="1"/>
          <p:nvPr/>
        </p:nvSpPr>
        <p:spPr>
          <a:xfrm>
            <a:off x="211016" y="2079396"/>
            <a:ext cx="8792308" cy="717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(n=50,phi=.8,d=1,sn=15)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=1,n.ahead=20 , limits = FALSE)</a:t>
            </a:r>
            <a:endParaRPr lang="en-US" sz="2000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264CADCF-AFDA-7244-9175-24E9D08CF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16" y="1201871"/>
            <a:ext cx="8335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000" b="1" dirty="0"/>
              <a:t>Example:</a:t>
            </a:r>
            <a:r>
              <a:rPr lang="en-US" sz="2000" b="1" dirty="0">
                <a:solidFill>
                  <a:srgbClr val="0000FB"/>
                </a:solidFill>
              </a:rPr>
              <a:t> </a:t>
            </a:r>
            <a:r>
              <a:rPr lang="en-US" sz="2000" dirty="0"/>
              <a:t>forecasts using the ARIMA(0,1,0)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82964E-F7B6-7D4E-BACE-A1F314527C80}"/>
              </a:ext>
            </a:extLst>
          </p:cNvPr>
          <p:cNvSpPr/>
          <p:nvPr/>
        </p:nvSpPr>
        <p:spPr>
          <a:xfrm>
            <a:off x="1758462" y="1586741"/>
            <a:ext cx="2328469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 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</a:rPr>
              <a:t> = </a:t>
            </a:r>
            <a:r>
              <a:rPr lang="en-US" sz="2400" i="1" dirty="0">
                <a:latin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FDE-7B04-6E44-B24C-B8871D9EC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863D4-8D24-164B-84A5-1AFC75ED0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924800" cy="1752600"/>
          </a:xfrm>
        </p:spPr>
        <p:txBody>
          <a:bodyPr/>
          <a:lstStyle/>
          <a:p>
            <a:r>
              <a:rPr lang="en-US" dirty="0"/>
              <a:t>Forecasting with Seasonal ARIMA Models</a:t>
            </a:r>
          </a:p>
        </p:txBody>
      </p:sp>
    </p:spTree>
    <p:extLst>
      <p:ext uri="{BB962C8B-B14F-4D97-AF65-F5344CB8AC3E}">
        <p14:creationId xmlns:p14="http://schemas.microsoft.com/office/powerpoint/2010/main" val="2186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1259"/>
              </p:ext>
            </p:extLst>
          </p:nvPr>
        </p:nvGraphicFramePr>
        <p:xfrm>
          <a:off x="2315308" y="1981200"/>
          <a:ext cx="279009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6" name="Equation" r:id="rId4" imgW="3022600" imgH="660400" progId="Equation.DSMT4">
                  <p:embed/>
                </p:oleObj>
              </mc:Choice>
              <mc:Fallback>
                <p:oleObj name="Equation" r:id="rId4" imgW="3022600" imgH="660400" progId="Equation.DSMT4">
                  <p:embed/>
                  <p:pic>
                    <p:nvPicPr>
                      <p:cNvPr id="1157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308" y="1981200"/>
                        <a:ext cx="279009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4516017"/>
            <a:ext cx="4876800" cy="156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Given quarterly data, this very simple model forecasts the current quarter to be the value observed for this quarter last year.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038600"/>
            <a:ext cx="133287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Note: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5165657" cy="528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2509676" cy="528945"/>
          </a:xfrm>
          <a:prstGeom prst="rect">
            <a:avLst/>
          </a:prstGeom>
        </p:spPr>
      </p:pic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2D817465-2DFF-1F45-9B8E-2FD8E4D9D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371755"/>
              </p:ext>
            </p:extLst>
          </p:nvPr>
        </p:nvGraphicFramePr>
        <p:xfrm>
          <a:off x="2743200" y="1143000"/>
          <a:ext cx="276664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7" name="Equation" r:id="rId8" imgW="2997200" imgH="660400" progId="Equation.DSMT4">
                  <p:embed/>
                </p:oleObj>
              </mc:Choice>
              <mc:Fallback>
                <p:oleObj name="Equation" r:id="rId8" imgW="2997200" imgH="660400" progId="Equation.DSMT4">
                  <p:embed/>
                  <p:pic>
                    <p:nvPicPr>
                      <p:cNvPr id="9" name="Object 6">
                        <a:extLst>
                          <a:ext uri="{FF2B5EF4-FFF2-40B4-BE49-F238E27FC236}">
                            <a16:creationId xmlns:a16="http://schemas.microsoft.com/office/drawing/2014/main" id="{2D817465-2DFF-1F45-9B8E-2FD8E4D9D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143000"/>
                        <a:ext cx="2766646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2B5383-5F21-7F47-93B8-94F7C860F5AD}"/>
              </a:ext>
            </a:extLst>
          </p:cNvPr>
          <p:cNvSpPr/>
          <p:nvPr/>
        </p:nvSpPr>
        <p:spPr>
          <a:xfrm>
            <a:off x="457200" y="2019827"/>
            <a:ext cx="1782860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Example: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DB4615-6F8B-D245-A4C4-022021AEE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3909995"/>
            <a:ext cx="3611672" cy="265394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C90967E-2AA0-1049-9350-5AC3F13B04D5}"/>
              </a:ext>
            </a:extLst>
          </p:cNvPr>
          <p:cNvSpPr/>
          <p:nvPr/>
        </p:nvSpPr>
        <p:spPr bwMode="auto">
          <a:xfrm>
            <a:off x="7400732" y="4595450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9A56D4-FCB0-7549-B8FB-A6FDAF1C2D8A}"/>
              </a:ext>
            </a:extLst>
          </p:cNvPr>
          <p:cNvSpPr/>
          <p:nvPr/>
        </p:nvSpPr>
        <p:spPr bwMode="auto">
          <a:xfrm>
            <a:off x="7792766" y="4602347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243B9A-09B5-2340-9C17-E6D1DE9A0190}"/>
              </a:ext>
            </a:extLst>
          </p:cNvPr>
          <p:cNvSpPr/>
          <p:nvPr/>
        </p:nvSpPr>
        <p:spPr bwMode="auto">
          <a:xfrm>
            <a:off x="8179146" y="4598898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04FC6A-523B-004B-A136-A0FA20D5E5B6}"/>
              </a:ext>
            </a:extLst>
          </p:cNvPr>
          <p:cNvSpPr/>
          <p:nvPr/>
        </p:nvSpPr>
        <p:spPr bwMode="auto">
          <a:xfrm>
            <a:off x="8563041" y="4613910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383E5C-42AB-C140-BA52-F4434DA60717}"/>
              </a:ext>
            </a:extLst>
          </p:cNvPr>
          <p:cNvSpPr/>
          <p:nvPr/>
        </p:nvSpPr>
        <p:spPr bwMode="auto">
          <a:xfrm>
            <a:off x="7328669" y="5969266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AE232B-D26C-5241-895E-A4EB304148D9}"/>
              </a:ext>
            </a:extLst>
          </p:cNvPr>
          <p:cNvSpPr/>
          <p:nvPr/>
        </p:nvSpPr>
        <p:spPr bwMode="auto">
          <a:xfrm>
            <a:off x="7720703" y="5976163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C9A4850-938A-0C40-BF8B-44DD226474A9}"/>
              </a:ext>
            </a:extLst>
          </p:cNvPr>
          <p:cNvSpPr/>
          <p:nvPr/>
        </p:nvSpPr>
        <p:spPr bwMode="auto">
          <a:xfrm>
            <a:off x="8107083" y="5972715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2EA8CC-09D4-7142-9CE7-C8AA12AECD35}"/>
              </a:ext>
            </a:extLst>
          </p:cNvPr>
          <p:cNvSpPr/>
          <p:nvPr/>
        </p:nvSpPr>
        <p:spPr bwMode="auto">
          <a:xfrm>
            <a:off x="8472062" y="5987726"/>
            <a:ext cx="144506" cy="138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800"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000" dirty="0"/>
              <a:t>Forecasting with Seasonal Models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33" y="2606662"/>
            <a:ext cx="2925872" cy="5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Text Box 4"/>
          <p:cNvSpPr txBox="1">
            <a:spLocks noChangeArrowheads="1"/>
          </p:cNvSpPr>
          <p:nvPr/>
        </p:nvSpPr>
        <p:spPr bwMode="auto">
          <a:xfrm>
            <a:off x="422031" y="474785"/>
            <a:ext cx="18639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Example:</a:t>
            </a:r>
          </a:p>
        </p:txBody>
      </p:sp>
      <p:graphicFrame>
        <p:nvGraphicFramePr>
          <p:cNvPr id="1167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200920"/>
              </p:ext>
            </p:extLst>
          </p:nvPr>
        </p:nvGraphicFramePr>
        <p:xfrm>
          <a:off x="2186354" y="914400"/>
          <a:ext cx="276664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0" name="Equation" r:id="rId4" imgW="2997200" imgH="660400" progId="Equation.DSMT4">
                  <p:embed/>
                </p:oleObj>
              </mc:Choice>
              <mc:Fallback>
                <p:oleObj name="Equation" r:id="rId4" imgW="2997200" imgH="660400" progId="Equation.DSMT4">
                  <p:embed/>
                  <p:pic>
                    <p:nvPicPr>
                      <p:cNvPr id="1167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354" y="914400"/>
                        <a:ext cx="2766646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2056" name="Text Box 8"/>
          <p:cNvSpPr txBox="1">
            <a:spLocks noChangeArrowheads="1"/>
          </p:cNvSpPr>
          <p:nvPr/>
        </p:nvSpPr>
        <p:spPr bwMode="auto">
          <a:xfrm>
            <a:off x="422030" y="2162908"/>
            <a:ext cx="8493370" cy="46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That is, forecasts are an exact replica of the last </a:t>
            </a:r>
            <a:r>
              <a:rPr lang="en-US" sz="2677" i="1" dirty="0">
                <a:latin typeface="Times New Roman" pitchFamily="18" charset="0"/>
              </a:rPr>
              <a:t>s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values.</a:t>
            </a:r>
          </a:p>
        </p:txBody>
      </p:sp>
      <p:sp>
        <p:nvSpPr>
          <p:cNvPr id="3202061" name="Text Box 13"/>
          <p:cNvSpPr txBox="1">
            <a:spLocks noChangeArrowheads="1"/>
          </p:cNvSpPr>
          <p:nvPr/>
        </p:nvSpPr>
        <p:spPr bwMode="auto">
          <a:xfrm>
            <a:off x="422031" y="1656471"/>
            <a:ext cx="2180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Forecasts:</a:t>
            </a:r>
          </a:p>
        </p:txBody>
      </p:sp>
      <p:graphicFrame>
        <p:nvGraphicFramePr>
          <p:cNvPr id="32020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550355"/>
              </p:ext>
            </p:extLst>
          </p:nvPr>
        </p:nvGraphicFramePr>
        <p:xfrm>
          <a:off x="422030" y="2655277"/>
          <a:ext cx="6060831" cy="773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1" name="Equation" r:id="rId6" imgW="6565680" imgH="838080" progId="Equation.DSMT4">
                  <p:embed/>
                </p:oleObj>
              </mc:Choice>
              <mc:Fallback>
                <p:oleObj name="Equation" r:id="rId6" imgW="6565680" imgH="838080" progId="Equation.DSMT4">
                  <p:embed/>
                  <p:pic>
                    <p:nvPicPr>
                      <p:cNvPr id="320206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030" y="2655277"/>
                        <a:ext cx="6060831" cy="773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 b="13851"/>
          <a:stretch/>
        </p:blipFill>
        <p:spPr>
          <a:xfrm>
            <a:off x="1028878" y="3657600"/>
            <a:ext cx="6667322" cy="2569055"/>
          </a:xfrm>
          <a:prstGeom prst="rect">
            <a:avLst/>
          </a:prstGeom>
        </p:spPr>
      </p:pic>
      <p:sp>
        <p:nvSpPr>
          <p:cNvPr id="3202065" name="Line 17"/>
          <p:cNvSpPr>
            <a:spLocks noChangeShapeType="1"/>
          </p:cNvSpPr>
          <p:nvPr/>
        </p:nvSpPr>
        <p:spPr bwMode="auto">
          <a:xfrm>
            <a:off x="5375030" y="3713701"/>
            <a:ext cx="0" cy="198354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6289430" y="3727769"/>
            <a:ext cx="0" cy="198354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4530969" y="3713701"/>
            <a:ext cx="0" cy="198354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7203830" y="3713701"/>
            <a:ext cx="0" cy="198354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32" y="1695479"/>
            <a:ext cx="2487168" cy="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2056" grpId="0"/>
      <p:bldP spid="3202065" grpId="0" animBg="1"/>
      <p:bldP spid="14" grpId="0" animBg="1"/>
      <p:bldP spid="15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9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62" y="1339196"/>
            <a:ext cx="3218688" cy="2307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84060"/>
            <a:ext cx="444666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base">
              <a:spcBef>
                <a:spcPts val="600"/>
              </a:spcBef>
            </a:pPr>
            <a:r>
              <a:rPr lang="en-US" b="1" dirty="0">
                <a:latin typeface="Arial" charset="0"/>
              </a:rPr>
              <a:t>Suppose I </a:t>
            </a:r>
            <a:r>
              <a:rPr lang="en-US" b="1" dirty="0"/>
              <a:t>told you that this is a </a:t>
            </a:r>
            <a:r>
              <a:rPr lang="en-US" b="1" dirty="0">
                <a:latin typeface="Arial" charset="0"/>
              </a:rPr>
              <a:t>realization from the stationary model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27237"/>
              </p:ext>
            </p:extLst>
          </p:nvPr>
        </p:nvGraphicFramePr>
        <p:xfrm>
          <a:off x="813973" y="1016751"/>
          <a:ext cx="4013689" cy="31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Equation" r:id="rId5" imgW="4012920" imgH="342720" progId="Equation.DSMT4">
                  <p:embed/>
                </p:oleObj>
              </mc:Choice>
              <mc:Fallback>
                <p:oleObj name="Equation" r:id="rId5" imgW="4012920" imgH="34272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3973" y="1016751"/>
                        <a:ext cx="4013689" cy="316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 flipV="1">
            <a:off x="4079631" y="1382358"/>
            <a:ext cx="562708" cy="35851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079631" y="1740877"/>
            <a:ext cx="762660" cy="281354"/>
          </a:xfrm>
          <a:prstGeom prst="straightConnector1">
            <a:avLst/>
          </a:prstGeom>
          <a:noFill/>
          <a:ln w="25400" cap="flat" cmpd="sng" algn="ctr">
            <a:solidFill>
              <a:srgbClr val="0000F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079631" y="1740877"/>
            <a:ext cx="748031" cy="0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984738" y="5934553"/>
            <a:ext cx="682283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FF0000"/>
                </a:solidFill>
              </a:rPr>
              <a:t>Now which forecast do you choose?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39" y="1362399"/>
            <a:ext cx="3404382" cy="2323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62" y="3626860"/>
            <a:ext cx="3398754" cy="2295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39" y="3615605"/>
            <a:ext cx="3404382" cy="23071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45723" y="762000"/>
            <a:ext cx="27432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Other realizations</a:t>
            </a:r>
          </a:p>
          <a:p>
            <a:pPr>
              <a:spcBef>
                <a:spcPts val="600"/>
              </a:spcBef>
            </a:pPr>
            <a:r>
              <a:rPr lang="en-US" b="1" dirty="0"/>
              <a:t> (from this model)</a:t>
            </a:r>
          </a:p>
        </p:txBody>
      </p:sp>
    </p:spTree>
    <p:extLst>
      <p:ext uri="{BB962C8B-B14F-4D97-AF65-F5344CB8AC3E}">
        <p14:creationId xmlns:p14="http://schemas.microsoft.com/office/powerpoint/2010/main" val="15599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8235-E5F6-2540-8FE6-6C0CCAAF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DC933-C6DA-B545-8FA3-289BF54839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Generating and Forecasting Simple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11394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77367" y="870648"/>
            <a:ext cx="8534401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x,phi,theta,d,s,n.ahead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FALSE,plot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7367" y="381000"/>
            <a:ext cx="49530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</a:rPr>
              <a:t>tswge demo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168" y="2180407"/>
            <a:ext cx="8610600" cy="2507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(n=20,s=4,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=4,n.ahead=8,lastn=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FALSE,plot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 limits=FALSE)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(n=20,s=4,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=4,n.ahead=8,lastn=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TRUE,plot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limits=FALSE)</a:t>
            </a:r>
            <a:endParaRPr lang="en-US" sz="2000" dirty="0"/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201168" y="1757531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Forecasts from the pure seasonal model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09199" y="1722120"/>
            <a:ext cx="2164368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i="1" baseline="30000" dirty="0">
                <a:latin typeface="Times New Roman" pitchFamily="18" charset="0"/>
              </a:rPr>
              <a:t> </a:t>
            </a:r>
            <a:r>
              <a:rPr lang="en-US" sz="2400" baseline="30000" dirty="0">
                <a:latin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</a:rPr>
              <a:t>) 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</a:rPr>
              <a:t> = </a:t>
            </a:r>
            <a:r>
              <a:rPr lang="en-US" sz="2400" i="1" dirty="0">
                <a:latin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01168" y="4734155"/>
            <a:ext cx="5943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</a:t>
            </a:r>
            <a:r>
              <a:rPr lang="en-US" sz="2400" dirty="0"/>
              <a:t> forecasts using seasonal model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1168" y="5141976"/>
            <a:ext cx="8296574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(n=20,phi=.8,s=4,sn = 6)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=.8,s=4,n.ahead=8,limits=FALSE)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5992367" y="4719935"/>
            <a:ext cx="3151633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dirty="0">
                <a:latin typeface="Times New Roman" pitchFamily="18" charset="0"/>
              </a:rPr>
              <a:t>.8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)(1 </a:t>
            </a:r>
            <a:r>
              <a:rPr lang="en-US" sz="2400" dirty="0">
                <a:latin typeface="Symbol" panose="05050102010706020507" pitchFamily="18" charset="2"/>
              </a:rPr>
              <a:t>-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i="1" baseline="30000" dirty="0">
                <a:latin typeface="Times New Roman" pitchFamily="18" charset="0"/>
              </a:rPr>
              <a:t> </a:t>
            </a:r>
            <a:r>
              <a:rPr lang="en-US" sz="2400" baseline="30000" dirty="0">
                <a:latin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</a:rPr>
              <a:t>) 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</a:rPr>
              <a:t> = </a:t>
            </a:r>
            <a:r>
              <a:rPr lang="en-US" sz="2400" i="1" dirty="0">
                <a:latin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</a:rPr>
              <a:t>t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168" y="5769197"/>
            <a:ext cx="51054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Also: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7699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6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B286-AC7F-2142-AF66-B2A1616A7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More General Seasonal Model/</a:t>
            </a:r>
            <a:br>
              <a:rPr lang="en-US" dirty="0"/>
            </a:br>
            <a:r>
              <a:rPr lang="en-US" dirty="0"/>
              <a:t>the “Airline Model”</a:t>
            </a:r>
          </a:p>
        </p:txBody>
      </p:sp>
    </p:spTree>
    <p:extLst>
      <p:ext uri="{BB962C8B-B14F-4D97-AF65-F5344CB8AC3E}">
        <p14:creationId xmlns:p14="http://schemas.microsoft.com/office/powerpoint/2010/main" val="41539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197690"/>
            <a:ext cx="8229600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Note: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rgbClr val="000000"/>
                </a:solidFill>
              </a:rPr>
              <a:t>has a factor of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so that the product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)(1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has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two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factors of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0828" y="1294236"/>
            <a:ext cx="41280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0000"/>
                </a:solidFill>
              </a:rPr>
              <a:t>Factor table for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8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Factor Table: s=12</a:t>
            </a:r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1356"/>
              </p:ext>
            </p:extLst>
          </p:nvPr>
        </p:nvGraphicFramePr>
        <p:xfrm>
          <a:off x="1676400" y="2000021"/>
          <a:ext cx="5867400" cy="2926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599">
                  <a:extLst>
                    <a:ext uri="{9D8B030D-6E8A-4147-A177-3AD203B41FA5}">
                      <a16:colId xmlns:a16="http://schemas.microsoft.com/office/drawing/2014/main" val="1226930332"/>
                    </a:ext>
                  </a:extLst>
                </a:gridCol>
              </a:tblGrid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Factor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Abs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Recip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Root(s)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 –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.083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.866 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+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.5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+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r>
                        <a:rPr kumimoji="0" lang="en-US" sz="18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.167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.5 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+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.866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1+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r>
                        <a:rPr kumimoji="0" lang="en-US" sz="18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.25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     +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 +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+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r>
                        <a:rPr kumimoji="0" lang="en-US" sz="18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.333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.5 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+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.866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.417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</a:rPr>
                        <a:t>-.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866 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+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.5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 +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27432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.5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45720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182880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Picture 17" descr="tmp.gif"/>
          <p:cNvPicPr>
            <a:picLocks noChangeAspect="1"/>
          </p:cNvPicPr>
          <p:nvPr/>
        </p:nvPicPr>
        <p:blipFill rotWithShape="1">
          <a:blip r:embed="rId3"/>
          <a:srcRect t="7037" b="11375"/>
          <a:stretch/>
        </p:blipFill>
        <p:spPr>
          <a:xfrm>
            <a:off x="1926154" y="2759722"/>
            <a:ext cx="1137920" cy="283845"/>
          </a:xfrm>
          <a:prstGeom prst="rect">
            <a:avLst/>
          </a:prstGeom>
        </p:spPr>
      </p:pic>
      <p:pic>
        <p:nvPicPr>
          <p:cNvPr id="19" name="Picture 18" descr="tmp.gif"/>
          <p:cNvPicPr>
            <a:picLocks noChangeAspect="1"/>
          </p:cNvPicPr>
          <p:nvPr/>
        </p:nvPicPr>
        <p:blipFill rotWithShape="1">
          <a:blip r:embed="rId4"/>
          <a:srcRect t="5690" b="8409"/>
          <a:stretch/>
        </p:blipFill>
        <p:spPr>
          <a:xfrm>
            <a:off x="1926154" y="4228477"/>
            <a:ext cx="1095294" cy="287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600200" y="1920240"/>
            <a:ext cx="6035040" cy="31089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n-US" sz="166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A1EB7A-AA5E-3541-B2EC-AEB5589D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315" y="1853441"/>
            <a:ext cx="3101009" cy="198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600200"/>
            <a:ext cx="5140115" cy="44826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Using this model, the data for the last year are forecast into the future.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trend is not forecast to continue.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 our previous examples: 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simply forecasts the last data value into the future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forecasts the trend to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1CAF1-594B-F444-89A8-D9628F18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315" y="4426962"/>
            <a:ext cx="3089485" cy="19738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79CCB7-4BE0-7F4E-88AF-97B9C25B95AE}"/>
              </a:ext>
            </a:extLst>
          </p:cNvPr>
          <p:cNvCxnSpPr>
            <a:cxnSpLocks/>
          </p:cNvCxnSpPr>
          <p:nvPr/>
        </p:nvCxnSpPr>
        <p:spPr bwMode="auto">
          <a:xfrm flipV="1">
            <a:off x="8002954" y="4504329"/>
            <a:ext cx="0" cy="157854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611424-6F71-CB47-8F7A-40D5F323C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8002954" y="1941685"/>
            <a:ext cx="0" cy="157854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F877BA-E2FA-D14F-870F-57A8C2E1DB7F}"/>
                  </a:ext>
                </a:extLst>
              </p:cNvPr>
              <p:cNvSpPr/>
              <p:nvPr/>
            </p:nvSpPr>
            <p:spPr>
              <a:xfrm>
                <a:off x="5452927" y="3965044"/>
                <a:ext cx="3603679" cy="4001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 baseline="3000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F877BA-E2FA-D14F-870F-57A8C2E1D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927" y="3965044"/>
                <a:ext cx="3603679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D67869-0C7B-854E-A5AC-E6BA9888B376}"/>
                  </a:ext>
                </a:extLst>
              </p:cNvPr>
              <p:cNvSpPr/>
              <p:nvPr/>
            </p:nvSpPr>
            <p:spPr>
              <a:xfrm>
                <a:off x="5864577" y="1377129"/>
                <a:ext cx="2767874" cy="4001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 baseline="3000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D67869-0C7B-854E-A5AC-E6BA9888B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577" y="1377129"/>
                <a:ext cx="276787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000" dirty="0"/>
              <a:t>Forecasts Using the Airline Model</a:t>
            </a:r>
          </a:p>
        </p:txBody>
      </p:sp>
    </p:spTree>
    <p:extLst>
      <p:ext uri="{BB962C8B-B14F-4D97-AF65-F5344CB8AC3E}">
        <p14:creationId xmlns:p14="http://schemas.microsoft.com/office/powerpoint/2010/main" val="6766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524000" y="990600"/>
            <a:ext cx="6019800" cy="175260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562100" y="1219200"/>
            <a:ext cx="594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3200" b="1" dirty="0"/>
              <a:t>More general seasonal model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57200" y="3124200"/>
            <a:ext cx="8382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Forecasts follow general pattern of last </a:t>
            </a:r>
            <a:r>
              <a:rPr lang="en-US" sz="3200" i="1" dirty="0">
                <a:latin typeface="Times New Roman" pitchFamily="18" charset="0"/>
              </a:rPr>
              <a:t>s</a:t>
            </a:r>
            <a:r>
              <a:rPr lang="en-US" sz="2800" dirty="0"/>
              <a:t> points, but not an exact replica</a:t>
            </a:r>
          </a:p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“Finer detail” incorporated through </a:t>
            </a:r>
            <a:r>
              <a:rPr lang="en-US" sz="2800" i="1" dirty="0">
                <a:latin typeface="Symbol" pitchFamily="18" charset="2"/>
              </a:rPr>
              <a:t>j</a:t>
            </a:r>
            <a:r>
              <a:rPr lang="en-US" sz="1000" i="1" dirty="0">
                <a:latin typeface="Symbol" pitchFamily="18" charset="2"/>
              </a:rPr>
              <a:t> </a:t>
            </a:r>
            <a:r>
              <a:rPr lang="en-US" sz="2800" dirty="0">
                <a:latin typeface="Symbol" pitchFamily="18" charset="2"/>
              </a:rPr>
              <a:t>(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Symbol" pitchFamily="18" charset="2"/>
              </a:rPr>
              <a:t>)</a:t>
            </a:r>
            <a:r>
              <a:rPr lang="en-US" sz="2800" dirty="0"/>
              <a:t> and </a:t>
            </a:r>
            <a:r>
              <a:rPr lang="en-US" sz="2800" i="1" dirty="0">
                <a:latin typeface="Symbol" pitchFamily="18" charset="2"/>
              </a:rPr>
              <a:t>q</a:t>
            </a:r>
            <a:r>
              <a:rPr lang="en-US" sz="1000" i="1" dirty="0">
                <a:latin typeface="Symbol" pitchFamily="18" charset="2"/>
              </a:rPr>
              <a:t> </a:t>
            </a:r>
            <a:r>
              <a:rPr lang="en-US" sz="2800" dirty="0">
                <a:latin typeface="Symbol" pitchFamily="18" charset="2"/>
              </a:rPr>
              <a:t>(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Symbol" pitchFamily="18" charset="2"/>
              </a:rPr>
              <a:t>)</a:t>
            </a:r>
            <a:endParaRPr lang="en-US" sz="2800" dirty="0"/>
          </a:p>
        </p:txBody>
      </p:sp>
      <p:graphicFrame>
        <p:nvGraphicFramePr>
          <p:cNvPr id="14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061355"/>
              </p:ext>
            </p:extLst>
          </p:nvPr>
        </p:nvGraphicFramePr>
        <p:xfrm>
          <a:off x="1828800" y="1905000"/>
          <a:ext cx="5486400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0" name="Equation" r:id="rId4" imgW="5943600" imgH="571500" progId="Equation.DSMT4">
                  <p:embed/>
                </p:oleObj>
              </mc:Choice>
              <mc:Fallback>
                <p:oleObj name="Equation" r:id="rId4" imgW="5943600" imgH="571500" progId="Equation.DSMT4">
                  <p:embed/>
                  <p:pic>
                    <p:nvPicPr>
                      <p:cNvPr id="11878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05000"/>
                        <a:ext cx="5486400" cy="5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45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8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230174"/>
              </p:ext>
            </p:extLst>
          </p:nvPr>
        </p:nvGraphicFramePr>
        <p:xfrm>
          <a:off x="1828800" y="1219200"/>
          <a:ext cx="5486400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7" name="Equation" r:id="rId4" imgW="5943600" imgH="571500" progId="Equation.DSMT4">
                  <p:embed/>
                </p:oleObj>
              </mc:Choice>
              <mc:Fallback>
                <p:oleObj name="Equation" r:id="rId4" imgW="5943600" imgH="571500" progId="Equation.DSMT4">
                  <p:embed/>
                  <p:pic>
                    <p:nvPicPr>
                      <p:cNvPr id="11878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219200"/>
                        <a:ext cx="5486400" cy="5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9221" name="Text Box 1029"/>
          <p:cNvSpPr txBox="1">
            <a:spLocks noChangeArrowheads="1"/>
          </p:cNvSpPr>
          <p:nvPr/>
        </p:nvSpPr>
        <p:spPr bwMode="auto">
          <a:xfrm>
            <a:off x="457200" y="1998785"/>
            <a:ext cx="8229600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It is called the airline model.</a:t>
            </a:r>
          </a:p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It is useful for modeling and forecasting data similar to the (log) airline data shown below.</a:t>
            </a:r>
          </a:p>
          <a:p>
            <a:pPr marL="457200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Notice that a key feature of this data set is that</a:t>
            </a:r>
            <a:br>
              <a:rPr lang="en-US" sz="2400" dirty="0"/>
            </a:br>
            <a:r>
              <a:rPr lang="en-US" sz="2400" dirty="0"/>
              <a:t>there is a seasonal component and a trend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4"/>
          <a:stretch/>
        </p:blipFill>
        <p:spPr>
          <a:xfrm>
            <a:off x="2250831" y="4114800"/>
            <a:ext cx="4642338" cy="2492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Example: Seasonal Model with Trend</a:t>
            </a:r>
          </a:p>
        </p:txBody>
      </p:sp>
    </p:spTree>
    <p:extLst>
      <p:ext uri="{BB962C8B-B14F-4D97-AF65-F5344CB8AC3E}">
        <p14:creationId xmlns:p14="http://schemas.microsoft.com/office/powerpoint/2010/main" val="24640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9221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2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A027-E570-184B-B228-195B85CFC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8229600" cy="900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Parzen</a:t>
            </a:r>
            <a:r>
              <a:rPr lang="en-US" dirty="0"/>
              <a:t>, Box and Woodward / Gray  Airline </a:t>
            </a:r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75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838092" y="3812601"/>
            <a:ext cx="2924908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defTabSz="844083" fontAlgn="base">
              <a:spcBef>
                <a:spcPts val="6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Seasonality predicted to continue… but not the trend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D02C3-682E-B745-BB34-9E47F5A4A969}"/>
              </a:ext>
            </a:extLst>
          </p:cNvPr>
          <p:cNvSpPr/>
          <p:nvPr/>
        </p:nvSpPr>
        <p:spPr>
          <a:xfrm>
            <a:off x="351692" y="1951893"/>
            <a:ext cx="8634714" cy="8596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data(</a:t>
            </a:r>
            <a:r>
              <a:rPr lang="en-US" sz="1600" dirty="0" err="1"/>
              <a:t>airlog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err="1"/>
              <a:t>fore.aruma.wge</a:t>
            </a:r>
            <a:r>
              <a:rPr lang="en-US" sz="1600" dirty="0"/>
              <a:t>(</a:t>
            </a:r>
            <a:r>
              <a:rPr lang="en-US" sz="1600" dirty="0" err="1"/>
              <a:t>airlog</a:t>
            </a:r>
            <a:r>
              <a:rPr lang="en-US" sz="1600" dirty="0"/>
              <a:t>, d = 0, s = 12, phi = c(.74,0,0,0,0,0,0,0,0,0,0,.38,-.2812),</a:t>
            </a:r>
            <a:r>
              <a:rPr lang="en-US" sz="1600" dirty="0" err="1"/>
              <a:t>n.ahead</a:t>
            </a:r>
            <a:r>
              <a:rPr lang="en-US" sz="1600" dirty="0"/>
              <a:t> = 36,lastn = TRUE, limits = FALSE)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/>
              <p:nvPr/>
            </p:nvSpPr>
            <p:spPr>
              <a:xfrm>
                <a:off x="2202229" y="913897"/>
                <a:ext cx="4739542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229" y="913897"/>
                <a:ext cx="47395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187141-81D1-8640-9906-E1D5328562BD}"/>
                  </a:ext>
                </a:extLst>
              </p:cNvPr>
              <p:cNvSpPr txBox="1"/>
              <p:nvPr/>
            </p:nvSpPr>
            <p:spPr>
              <a:xfrm>
                <a:off x="351692" y="1504890"/>
                <a:ext cx="8411308" cy="4001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13th-order AR operator given by Parzen et al. (1980).</a:t>
                </a:r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187141-81D1-8640-9906-E1D53285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" y="1504890"/>
                <a:ext cx="841130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97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7B62FD3-6C69-E448-A9D6-AF0CE40CC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95" y="3087468"/>
            <a:ext cx="5135671" cy="31667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3412999" y="3229351"/>
            <a:ext cx="0" cy="25321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E41BF8-4FE2-9849-A378-BC7D57946D0D}"/>
              </a:ext>
            </a:extLst>
          </p:cNvPr>
          <p:cNvSpPr txBox="1"/>
          <p:nvPr/>
        </p:nvSpPr>
        <p:spPr>
          <a:xfrm>
            <a:off x="3276600" y="5761536"/>
            <a:ext cx="457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3638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1E1E7A-C656-DB47-8625-B3743565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2" y="3072847"/>
            <a:ext cx="5134708" cy="31661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3416105" y="3214468"/>
            <a:ext cx="0" cy="25321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838092" y="3812601"/>
            <a:ext cx="2924908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defTabSz="844083" fontAlgn="base">
              <a:spcBef>
                <a:spcPts val="6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Seasonality predicted to continue… as well as the trend.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D02C3-682E-B745-BB34-9E47F5A4A969}"/>
              </a:ext>
            </a:extLst>
          </p:cNvPr>
          <p:cNvSpPr/>
          <p:nvPr/>
        </p:nvSpPr>
        <p:spPr>
          <a:xfrm>
            <a:off x="351692" y="1951893"/>
            <a:ext cx="8634714" cy="8596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data(</a:t>
            </a:r>
            <a:r>
              <a:rPr lang="en-US" sz="1600" dirty="0" err="1"/>
              <a:t>airlog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err="1"/>
              <a:t>fore.aruma.wge</a:t>
            </a:r>
            <a:r>
              <a:rPr lang="en-US" sz="1600" dirty="0"/>
              <a:t>(</a:t>
            </a:r>
            <a:r>
              <a:rPr lang="en-US" sz="1600" dirty="0" err="1"/>
              <a:t>airlog</a:t>
            </a:r>
            <a:r>
              <a:rPr lang="en-US" sz="1600" dirty="0"/>
              <a:t>, d = 0, s = 12, phi = c(.74,0,0,0,0,0,0,0,0,0,0,.38,-.2812),</a:t>
            </a:r>
            <a:r>
              <a:rPr lang="en-US" sz="1600" dirty="0" err="1"/>
              <a:t>n.ahead</a:t>
            </a:r>
            <a:r>
              <a:rPr lang="en-US" sz="1600" dirty="0"/>
              <a:t> = 36,lastn = TRUE, limits = FALSE)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/>
              <p:nvPr/>
            </p:nvSpPr>
            <p:spPr>
              <a:xfrm>
                <a:off x="2202228" y="913897"/>
                <a:ext cx="5570171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/>
                        <m:t>(1</m:t>
                      </m:r>
                      <m:r>
                        <m:rPr>
                          <m:nor/>
                        </m:rPr>
                        <a:rPr lang="en-US" sz="2800" b="0" i="1" dirty="0" smtClean="0"/>
                        <m:t> </m:t>
                      </m:r>
                      <m:r>
                        <m:rPr>
                          <m:nor/>
                        </m:rPr>
                        <a:rPr lang="en-US" sz="2800" i="1" dirty="0"/>
                        <m:t>−</m:t>
                      </m:r>
                      <m:r>
                        <m:rPr>
                          <m:nor/>
                        </m:rPr>
                        <a:rPr lang="en-US" sz="2800" b="0" i="1" dirty="0" smtClean="0"/>
                        <m:t> </m:t>
                      </m:r>
                      <m:r>
                        <m:rPr>
                          <m:nor/>
                        </m:rPr>
                        <a:rPr lang="en-US" sz="2800" i="1" dirty="0"/>
                        <m:t>B</m:t>
                      </m:r>
                      <m:r>
                        <m:rPr>
                          <m:nor/>
                        </m:rPr>
                        <a:rPr lang="en-US" sz="2800" dirty="0"/>
                        <m:t>)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31D572-4AFC-6245-9C6F-B99797D2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228" y="913897"/>
                <a:ext cx="557017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187141-81D1-8640-9906-E1D5328562BD}"/>
                  </a:ext>
                </a:extLst>
              </p:cNvPr>
              <p:cNvSpPr txBox="1"/>
              <p:nvPr/>
            </p:nvSpPr>
            <p:spPr>
              <a:xfrm>
                <a:off x="351692" y="1504890"/>
                <a:ext cx="8411308" cy="4001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13th-order MA operator given by Box et al. (2008).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187141-81D1-8640-9906-E1D53285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" y="1504890"/>
                <a:ext cx="8411308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797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CB655E-78AD-AC41-A79A-5E8580333820}"/>
              </a:ext>
            </a:extLst>
          </p:cNvPr>
          <p:cNvSpPr txBox="1"/>
          <p:nvPr/>
        </p:nvSpPr>
        <p:spPr>
          <a:xfrm>
            <a:off x="3276600" y="5761536"/>
            <a:ext cx="457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1464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428" b="25097"/>
          <a:stretch/>
        </p:blipFill>
        <p:spPr>
          <a:xfrm>
            <a:off x="414996" y="3276600"/>
            <a:ext cx="5045527" cy="2743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4439919" y="3350905"/>
            <a:ext cx="1" cy="232014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ACD02C3-682E-B745-BB34-9E47F5A4A969}"/>
              </a:ext>
            </a:extLst>
          </p:cNvPr>
          <p:cNvSpPr/>
          <p:nvPr/>
        </p:nvSpPr>
        <p:spPr>
          <a:xfrm>
            <a:off x="351692" y="1951893"/>
            <a:ext cx="8634714" cy="8596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data(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airlog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phi1=c(-.36,-.05,-.14,-.11,.04,.09,-.02, .02,.17,.03,-.10,-.38)</a:t>
            </a:r>
            <a:b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fore.aruma.wge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airlog,phi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=phi1,d=1,s=12,n.ahead=36,plot=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T,lastn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F,limits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=F)</a:t>
            </a:r>
            <a:endParaRPr lang="en-US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/>
              <p:nvPr/>
            </p:nvSpPr>
            <p:spPr>
              <a:xfrm>
                <a:off x="2202229" y="913897"/>
                <a:ext cx="4427171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dirty="0">
                          <a:latin typeface="Symbol" panose="05050102010706020507" pitchFamily="18" charset="2"/>
                          <a:sym typeface="Symbol"/>
                        </a:rPr>
                        <m:t>j</m:t>
                      </m:r>
                      <m:r>
                        <m:rPr>
                          <m:nor/>
                        </m:rPr>
                        <a:rPr lang="en-US" sz="2800" baseline="-25000" dirty="0">
                          <a:latin typeface="Times New Roman" pitchFamily="18" charset="0"/>
                          <a:sym typeface="Symbol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)(1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)(1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baseline="30000" dirty="0">
                          <a:latin typeface="Times New Roman" pitchFamily="18" charset="0"/>
                        </a:rPr>
                        <m:t>12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baseline="-25000" dirty="0">
                          <a:latin typeface="Times New Roman" pitchFamily="18" charset="0"/>
                        </a:rPr>
                        <m:t>t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baseline="-25000" dirty="0">
                          <a:latin typeface="Times New Roman" pitchFamily="18" charset="0"/>
                        </a:rPr>
                        <m:t>t</m:t>
                      </m:r>
                    </m:oMath>
                  </m:oMathPara>
                </a14:m>
                <a:endParaRPr lang="en-US" sz="36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31D572-4AFC-6245-9C6F-B99797D2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229" y="913897"/>
                <a:ext cx="442717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5187141-81D1-8640-9906-E1D5328562BD}"/>
              </a:ext>
            </a:extLst>
          </p:cNvPr>
          <p:cNvSpPr txBox="1"/>
          <p:nvPr/>
        </p:nvSpPr>
        <p:spPr>
          <a:xfrm>
            <a:off x="351692" y="1504889"/>
            <a:ext cx="8634714" cy="447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Where </a:t>
            </a:r>
            <a:r>
              <a:rPr lang="en-US" sz="2000" i="1" dirty="0">
                <a:latin typeface="Symbol" panose="05050102010706020507" pitchFamily="18" charset="2"/>
                <a:sym typeface="Symbol"/>
              </a:rPr>
              <a:t>j</a:t>
            </a:r>
            <a:r>
              <a:rPr lang="en-US" sz="2000" baseline="-25000" dirty="0">
                <a:latin typeface="Times New Roman" pitchFamily="18" charset="0"/>
                <a:sym typeface="Symbol"/>
              </a:rPr>
              <a:t>1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B) </a:t>
            </a:r>
            <a:r>
              <a:rPr lang="en-US" sz="2000" dirty="0"/>
              <a:t>is the 12th-order operator given by Woodward et al. (2017).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8092" y="3812601"/>
            <a:ext cx="2924908" cy="1216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Seasonality </a:t>
            </a:r>
            <a:r>
              <a:rPr lang="en-US" sz="2400" b="1" dirty="0"/>
              <a:t>and</a:t>
            </a:r>
            <a:r>
              <a:rPr lang="en-US" sz="2400" dirty="0"/>
              <a:t> trend predicted to continue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430DC-FDA5-4243-8272-1A9E0E4F88E0}"/>
              </a:ext>
            </a:extLst>
          </p:cNvPr>
          <p:cNvSpPr txBox="1"/>
          <p:nvPr/>
        </p:nvSpPr>
        <p:spPr>
          <a:xfrm>
            <a:off x="4187214" y="5718465"/>
            <a:ext cx="457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7755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0428" r="18932" b="25097"/>
          <a:stretch/>
        </p:blipFill>
        <p:spPr>
          <a:xfrm>
            <a:off x="359408" y="3352800"/>
            <a:ext cx="4414218" cy="29604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4773626" y="3453165"/>
            <a:ext cx="0" cy="241423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759200" y="3352801"/>
            <a:ext cx="995680" cy="12801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4625340" y="4180840"/>
            <a:ext cx="937259" cy="15083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ACD02C3-682E-B745-BB34-9E47F5A4A969}"/>
              </a:ext>
            </a:extLst>
          </p:cNvPr>
          <p:cNvSpPr/>
          <p:nvPr/>
        </p:nvSpPr>
        <p:spPr>
          <a:xfrm>
            <a:off x="351692" y="1951893"/>
            <a:ext cx="8634714" cy="8596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data(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airlog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phi1=c(-.36,-.05,-.14,-.11,.04,.09,-.02, .02,.17,.03,-.10,-.38)</a:t>
            </a:r>
            <a:b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fore.aruma.wge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airlog,phi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=phi1,d=1,s=12,n.ahead=36,plot=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T,lastn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T,limits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=F)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87141-81D1-8640-9906-E1D5328562BD}"/>
              </a:ext>
            </a:extLst>
          </p:cNvPr>
          <p:cNvSpPr txBox="1"/>
          <p:nvPr/>
        </p:nvSpPr>
        <p:spPr>
          <a:xfrm>
            <a:off x="351692" y="1504889"/>
            <a:ext cx="8634714" cy="447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Where </a:t>
            </a:r>
            <a:r>
              <a:rPr lang="en-US" sz="2000" i="1" dirty="0">
                <a:latin typeface="Symbol" panose="05050102010706020507" pitchFamily="18" charset="2"/>
                <a:sym typeface="Symbol"/>
              </a:rPr>
              <a:t>j</a:t>
            </a:r>
            <a:r>
              <a:rPr lang="en-US" sz="2000" baseline="-25000" dirty="0">
                <a:latin typeface="Times New Roman" pitchFamily="18" charset="0"/>
                <a:sym typeface="Symbol"/>
              </a:rPr>
              <a:t>1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B) </a:t>
            </a:r>
            <a:r>
              <a:rPr lang="en-US" sz="2000" dirty="0"/>
              <a:t>is the 12th-order operator given by Woodward et al. (2017).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3812601"/>
            <a:ext cx="3200400" cy="199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Forecasts of last 36 months are so good that it’s difficult to distinguish them from the actual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/>
              <p:nvPr/>
            </p:nvSpPr>
            <p:spPr>
              <a:xfrm>
                <a:off x="2202229" y="913897"/>
                <a:ext cx="4427171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dirty="0">
                          <a:latin typeface="Symbol" panose="05050102010706020507" pitchFamily="18" charset="2"/>
                          <a:sym typeface="Symbol"/>
                        </a:rPr>
                        <m:t>j</m:t>
                      </m:r>
                      <m:r>
                        <m:rPr>
                          <m:nor/>
                        </m:rPr>
                        <a:rPr lang="en-US" sz="2800" baseline="-25000" dirty="0">
                          <a:latin typeface="Times New Roman" pitchFamily="18" charset="0"/>
                          <a:sym typeface="Symbol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)(1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)(1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baseline="30000" dirty="0">
                          <a:latin typeface="Times New Roman" pitchFamily="18" charset="0"/>
                        </a:rPr>
                        <m:t>12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baseline="-25000" dirty="0">
                          <a:latin typeface="Times New Roman" pitchFamily="18" charset="0"/>
                        </a:rPr>
                        <m:t>t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latin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i="1" dirty="0">
                          <a:latin typeface="Times New Roman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baseline="-25000" dirty="0">
                          <a:latin typeface="Times New Roman" pitchFamily="18" charset="0"/>
                        </a:rPr>
                        <m:t>t</m:t>
                      </m:r>
                    </m:oMath>
                  </m:oMathPara>
                </a14:m>
                <a:endParaRPr lang="en-US" sz="36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31D572-4AFC-6245-9C6F-B99797D2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229" y="913897"/>
                <a:ext cx="4427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721F8A-EDBA-944B-953D-756CD19980EC}"/>
              </a:ext>
            </a:extLst>
          </p:cNvPr>
          <p:cNvCxnSpPr/>
          <p:nvPr/>
        </p:nvCxnSpPr>
        <p:spPr bwMode="auto">
          <a:xfrm>
            <a:off x="3763209" y="3465060"/>
            <a:ext cx="1" cy="239044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492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6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05B5-55AB-D547-BDDD-4A355CE7F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7B965-7D89-1046-9CE3-74CF0575C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Parzen, Box, Woodward / Gray —Airline Forecasts, AIC, and ASE</a:t>
            </a:r>
          </a:p>
        </p:txBody>
      </p:sp>
    </p:spTree>
    <p:extLst>
      <p:ext uri="{BB962C8B-B14F-4D97-AF65-F5344CB8AC3E}">
        <p14:creationId xmlns:p14="http://schemas.microsoft.com/office/powerpoint/2010/main" val="20870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AE735-7D47-824F-BE7B-3608E249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" y="2444262"/>
            <a:ext cx="9038492" cy="2813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819C8-BC74-B149-9D73-AC4E44B47CCD}"/>
              </a:ext>
            </a:extLst>
          </p:cNvPr>
          <p:cNvSpPr txBox="1"/>
          <p:nvPr/>
        </p:nvSpPr>
        <p:spPr>
          <a:xfrm>
            <a:off x="457201" y="1531203"/>
            <a:ext cx="822959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Previously, we looked at the structure of the model from three world-renowned statisticians.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4FF8B-04E0-2640-8612-EFA7F0479097}"/>
              </a:ext>
            </a:extLst>
          </p:cNvPr>
          <p:cNvSpPr/>
          <p:nvPr/>
        </p:nvSpPr>
        <p:spPr bwMode="auto">
          <a:xfrm>
            <a:off x="16706" y="4268938"/>
            <a:ext cx="1308882" cy="3657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Airline Competition Among the Greats!</a:t>
            </a:r>
          </a:p>
        </p:txBody>
      </p:sp>
    </p:spTree>
    <p:extLst>
      <p:ext uri="{BB962C8B-B14F-4D97-AF65-F5344CB8AC3E}">
        <p14:creationId xmlns:p14="http://schemas.microsoft.com/office/powerpoint/2010/main" val="40983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622DC-5692-0340-A430-2704CAA0F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6" t="3989" r="7287" b="4717"/>
          <a:stretch/>
        </p:blipFill>
        <p:spPr>
          <a:xfrm>
            <a:off x="457200" y="3212007"/>
            <a:ext cx="686121" cy="1029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/>
              <p:nvPr/>
            </p:nvSpPr>
            <p:spPr>
              <a:xfrm>
                <a:off x="1321078" y="3524378"/>
                <a:ext cx="4319388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B)(1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(1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.4B) (1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078" y="3524378"/>
                <a:ext cx="4319388" cy="404854"/>
              </a:xfrm>
              <a:prstGeom prst="rect">
                <a:avLst/>
              </a:prstGeom>
              <a:blipFill>
                <a:blip r:embed="rId3"/>
                <a:stretch>
                  <a:fillRect l="-1466" t="-9375" r="-170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C4AF351-F95B-8D45-9ABA-7E79CECC2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02" y="4599224"/>
            <a:ext cx="686121" cy="103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/>
              <p:nvPr/>
            </p:nvSpPr>
            <p:spPr>
              <a:xfrm>
                <a:off x="1981200" y="4760324"/>
                <a:ext cx="7027821" cy="717376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+ .36B + .05B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.14B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.11B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.04B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.09B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.02B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.02B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.17B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.03B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.10B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.38B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760324"/>
                <a:ext cx="7027821" cy="717376"/>
              </a:xfrm>
              <a:prstGeom prst="rect">
                <a:avLst/>
              </a:prstGeom>
              <a:blipFill>
                <a:blip r:embed="rId5"/>
                <a:stretch>
                  <a:fillRect l="-904" t="-350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/>
              <p:nvPr/>
            </p:nvSpPr>
            <p:spPr>
              <a:xfrm>
                <a:off x="1321078" y="2180653"/>
                <a:ext cx="3942682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.74B)(1 + .38B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078" y="2180653"/>
                <a:ext cx="3942682" cy="404854"/>
              </a:xfrm>
              <a:prstGeom prst="rect">
                <a:avLst/>
              </a:prstGeom>
              <a:blipFill>
                <a:blip r:embed="rId6"/>
                <a:stretch>
                  <a:fillRect l="-1608" t="-9091" r="-1575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857BF0-844F-ED4A-8E0B-44CBED577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05000"/>
            <a:ext cx="686121" cy="956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CD7E7-B158-0C4C-9D24-176A77506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558" y="1600199"/>
            <a:ext cx="1259842" cy="106680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Airline Competition Among the Greats!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320FB-FF0F-2845-A03B-582D95E62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59" y="4599224"/>
            <a:ext cx="859241" cy="10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62FD3-6C69-E448-A9D6-AF0CE40CC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r="-1" b="6050"/>
          <a:stretch/>
        </p:blipFill>
        <p:spPr>
          <a:xfrm>
            <a:off x="2209800" y="2667000"/>
            <a:ext cx="5584834" cy="3304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/>
              <p:nvPr/>
            </p:nvSpPr>
            <p:spPr>
              <a:xfrm>
                <a:off x="1321078" y="2180653"/>
                <a:ext cx="3942682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.74B)(1 + .38B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078" y="2180653"/>
                <a:ext cx="3942682" cy="404854"/>
              </a:xfrm>
              <a:prstGeom prst="rect">
                <a:avLst/>
              </a:prstGeom>
              <a:blipFill>
                <a:blip r:embed="rId3"/>
                <a:stretch>
                  <a:fillRect l="-1608" t="-9091" r="-1575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7857BF0-844F-ED4A-8E0B-44CBED57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686121" cy="9561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Airline Competition Among the Greats!</a:t>
            </a:r>
          </a:p>
        </p:txBody>
      </p:sp>
    </p:spTree>
    <p:extLst>
      <p:ext uri="{BB962C8B-B14F-4D97-AF65-F5344CB8AC3E}">
        <p14:creationId xmlns:p14="http://schemas.microsoft.com/office/powerpoint/2010/main" val="34589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1E7A-C656-DB47-8625-B3743565A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" b="7087"/>
          <a:stretch/>
        </p:blipFill>
        <p:spPr>
          <a:xfrm>
            <a:off x="2209800" y="2725368"/>
            <a:ext cx="5867401" cy="345030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Airline Competition Among the Greats!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/>
              <p:nvPr/>
            </p:nvSpPr>
            <p:spPr>
              <a:xfrm>
                <a:off x="1321078" y="2180653"/>
                <a:ext cx="4319388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B)(1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(1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.4B) (1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078" y="2180653"/>
                <a:ext cx="4319388" cy="404854"/>
              </a:xfrm>
              <a:prstGeom prst="rect">
                <a:avLst/>
              </a:prstGeom>
              <a:blipFill>
                <a:blip r:embed="rId3"/>
                <a:stretch>
                  <a:fillRect l="-1466" t="-9091" r="-17009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4F622DC-5692-0340-A430-2704CAA0F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6" t="3989" r="7287" b="4717"/>
          <a:stretch/>
        </p:blipFill>
        <p:spPr>
          <a:xfrm>
            <a:off x="457200" y="1905000"/>
            <a:ext cx="686121" cy="10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0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B0CE-4703-434E-AF56-8DEEC5173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Setting</a:t>
            </a:r>
          </a:p>
        </p:txBody>
      </p:sp>
    </p:spTree>
    <p:extLst>
      <p:ext uri="{BB962C8B-B14F-4D97-AF65-F5344CB8AC3E}">
        <p14:creationId xmlns:p14="http://schemas.microsoft.com/office/powerpoint/2010/main" val="619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A8A93-CD0A-134B-8DBC-A08291CD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" b="7364"/>
          <a:stretch/>
        </p:blipFill>
        <p:spPr>
          <a:xfrm>
            <a:off x="2209800" y="2945262"/>
            <a:ext cx="5105400" cy="29983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Airline Competition Among the Greats!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/>
              <p:nvPr/>
            </p:nvSpPr>
            <p:spPr>
              <a:xfrm>
                <a:off x="1872308" y="2004495"/>
                <a:ext cx="7027821" cy="717376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+ .36B + .05B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.14B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.11B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.04B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.09B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.02B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.02B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.17B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.03B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.10B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.38B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B)(1 – B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08" y="2004495"/>
                <a:ext cx="7027821" cy="717376"/>
              </a:xfrm>
              <a:prstGeom prst="rect">
                <a:avLst/>
              </a:prstGeom>
              <a:blipFill>
                <a:blip r:embed="rId3"/>
                <a:stretch>
                  <a:fillRect l="-721" t="-350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D306092-C217-4643-9835-C8C4BEAC8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0" y="1905000"/>
            <a:ext cx="686121" cy="1039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3C395-064D-7246-BA7F-BD25F6072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7" y="1905000"/>
            <a:ext cx="859241" cy="10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0646F-40B0-BC45-B0B5-7662F1E0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7788"/>
            <a:ext cx="9144000" cy="73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8CFB3-BB21-4E49-B62E-352F4B90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8" y="7257002"/>
            <a:ext cx="9144000" cy="569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819C8-BC74-B149-9D73-AC4E44B47CCD}"/>
              </a:ext>
            </a:extLst>
          </p:cNvPr>
          <p:cNvSpPr txBox="1"/>
          <p:nvPr/>
        </p:nvSpPr>
        <p:spPr>
          <a:xfrm>
            <a:off x="140677" y="1000311"/>
            <a:ext cx="8862646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dirty="0"/>
              <a:t>Now we will compare the actual models they published on the basis of the ASE calculated from forecasts of the last 36 years.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/>
              <p:nvPr/>
            </p:nvSpPr>
            <p:spPr>
              <a:xfrm>
                <a:off x="984739" y="3356781"/>
                <a:ext cx="5172185" cy="40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B)(1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(1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.4B) (1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14DF87-894B-4A4D-86B4-4021CEAF5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39" y="3356781"/>
                <a:ext cx="5172185" cy="404726"/>
              </a:xfrm>
              <a:prstGeom prst="rect">
                <a:avLst/>
              </a:prstGeom>
              <a:blipFill rotWithShape="0">
                <a:blip r:embed="rId4"/>
                <a:stretch>
                  <a:fillRect l="-1297" t="-90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/>
              <p:nvPr/>
            </p:nvSpPr>
            <p:spPr>
              <a:xfrm>
                <a:off x="1676400" y="4919588"/>
                <a:ext cx="7183313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+ .36B + .05B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.14B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.11B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.04B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.09B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.02B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.02B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.17B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.03B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.10B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.38B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919588"/>
                <a:ext cx="7183313" cy="794064"/>
              </a:xfrm>
              <a:prstGeom prst="rect">
                <a:avLst/>
              </a:prstGeom>
              <a:blipFill>
                <a:blip r:embed="rId5"/>
                <a:stretch>
                  <a:fillRect l="-88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/>
              <p:nvPr/>
            </p:nvSpPr>
            <p:spPr>
              <a:xfrm>
                <a:off x="987827" y="1751030"/>
                <a:ext cx="4664034" cy="40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.74B)(1 + .38B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510650-7E0B-3344-A492-B1BAE7FF4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27" y="1751030"/>
                <a:ext cx="4664034" cy="404726"/>
              </a:xfrm>
              <a:prstGeom prst="rect">
                <a:avLst/>
              </a:prstGeom>
              <a:blipFill rotWithShape="0">
                <a:blip r:embed="rId6"/>
                <a:stretch>
                  <a:fillRect l="-1307" t="-7463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F0690E7-B6E3-5B43-872D-65855BC82664}"/>
              </a:ext>
            </a:extLst>
          </p:cNvPr>
          <p:cNvSpPr/>
          <p:nvPr/>
        </p:nvSpPr>
        <p:spPr>
          <a:xfrm>
            <a:off x="-457200" y="6972911"/>
            <a:ext cx="9988062" cy="162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8" dirty="0"/>
              <a:t>Box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airlog,d</a:t>
            </a:r>
            <a:r>
              <a:rPr lang="en-US" sz="1108" dirty="0"/>
              <a:t> = 1, s = 12, theta = c(.4,0,0,0,0,0,0,0,0,0,0,.6,-.24),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r>
              <a:rPr lang="en-US" sz="1108" dirty="0"/>
              <a:t>BOX_ASE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Box$f</a:t>
            </a:r>
            <a:r>
              <a:rPr lang="en-US" sz="1108" dirty="0"/>
              <a:t>)^2)</a:t>
            </a:r>
          </a:p>
          <a:p>
            <a:r>
              <a:rPr lang="en-US" sz="1108" dirty="0"/>
              <a:t>BOX_ASE</a:t>
            </a:r>
          </a:p>
          <a:p>
            <a:r>
              <a:rPr lang="en-US" sz="1108" dirty="0"/>
              <a:t>Woodward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airlog,d</a:t>
            </a:r>
            <a:r>
              <a:rPr lang="en-US" sz="1108" dirty="0"/>
              <a:t> = 1, s = 12, phi = c(-.36,-.05,-.14,-.11,.04,.09,-.02, .02,.17,.03,-.10,-.38),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r>
              <a:rPr lang="en-US" sz="1108" dirty="0"/>
              <a:t>WOODWARD_ASE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Woodward$f</a:t>
            </a:r>
            <a:r>
              <a:rPr lang="en-US" sz="1108" dirty="0"/>
              <a:t>)^2)</a:t>
            </a:r>
          </a:p>
          <a:p>
            <a:r>
              <a:rPr lang="en-US" sz="1108" dirty="0"/>
              <a:t>WOODWARD_ASE</a:t>
            </a:r>
          </a:p>
          <a:p>
            <a:r>
              <a:rPr lang="en-US" sz="1108" dirty="0" err="1"/>
              <a:t>Parzen</a:t>
            </a:r>
            <a:r>
              <a:rPr lang="en-US" sz="1108" dirty="0"/>
              <a:t>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</a:t>
            </a:r>
            <a:r>
              <a:rPr lang="en-US" sz="1108" dirty="0"/>
              <a:t>, d = 0, s = 12, phi = c(.74,0,0,0,0,0,0,0,0,0,0,.38,-.2812),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r>
              <a:rPr lang="en-US" sz="1108" dirty="0"/>
              <a:t>PARZEN_ASE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Parzen$f</a:t>
            </a:r>
            <a:r>
              <a:rPr lang="en-US" sz="1108" dirty="0"/>
              <a:t>)^2)</a:t>
            </a:r>
          </a:p>
          <a:p>
            <a:r>
              <a:rPr lang="en-US" sz="1108" dirty="0"/>
              <a:t>PARZEN_ASE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65E807-B73C-C144-87D0-7BBDC1971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81763"/>
            <a:ext cx="9144000" cy="6724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11CA3-5BD1-C14A-9AF6-8DAC6786027A}"/>
              </a:ext>
            </a:extLst>
          </p:cNvPr>
          <p:cNvSpPr txBox="1"/>
          <p:nvPr/>
        </p:nvSpPr>
        <p:spPr>
          <a:xfrm>
            <a:off x="308984" y="5853516"/>
            <a:ext cx="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F622DC-5692-0340-A430-2704CAA0F9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36" t="3989" r="7287" b="4717"/>
          <a:stretch/>
        </p:blipFill>
        <p:spPr>
          <a:xfrm>
            <a:off x="223289" y="3203049"/>
            <a:ext cx="567042" cy="850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857BF0-844F-ED4A-8E0B-44CBED577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500" y="1535620"/>
            <a:ext cx="567042" cy="790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49723"/>
          </a:xfrm>
        </p:spPr>
        <p:txBody>
          <a:bodyPr/>
          <a:lstStyle/>
          <a:p>
            <a:r>
              <a:rPr lang="en-US" sz="2800" dirty="0"/>
              <a:t>Airline Competition Among the Greats!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C74989-62B1-CF47-B32E-A2857825C8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89" y="4889126"/>
            <a:ext cx="595370" cy="902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F10D4B-29BF-A34F-BFE4-F477CA408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609" y="4889126"/>
            <a:ext cx="745591" cy="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3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23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56D5-4D13-8F47-82E9-5529E9B50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Competition Conclusion</a:t>
            </a:r>
          </a:p>
        </p:txBody>
      </p:sp>
    </p:spTree>
    <p:extLst>
      <p:ext uri="{BB962C8B-B14F-4D97-AF65-F5344CB8AC3E}">
        <p14:creationId xmlns:p14="http://schemas.microsoft.com/office/powerpoint/2010/main" val="29173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E65E807-B73C-C144-87D0-7BBDC1971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1763"/>
            <a:ext cx="9144000" cy="6724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5F471B7-BAB7-974E-928F-178D652C2B74}"/>
              </a:ext>
            </a:extLst>
          </p:cNvPr>
          <p:cNvSpPr/>
          <p:nvPr/>
        </p:nvSpPr>
        <p:spPr bwMode="auto">
          <a:xfrm>
            <a:off x="1981200" y="2207016"/>
            <a:ext cx="5308600" cy="688584"/>
          </a:xfrm>
          <a:prstGeom prst="rect">
            <a:avLst/>
          </a:prstGeom>
          <a:solidFill>
            <a:srgbClr val="354CA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Which is the </a:t>
            </a:r>
            <a:r>
              <a:rPr lang="en-US" sz="2600" dirty="0">
                <a:solidFill>
                  <a:schemeClr val="bg1"/>
                </a:solidFill>
                <a:latin typeface="Arial" charset="0"/>
              </a:rPr>
              <a:t>“r</a:t>
            </a:r>
            <a:r>
              <a:rPr kumimoji="0" 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ight” model?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20C566-361E-BE48-89D5-4D5EEEDC566A}"/>
              </a:ext>
            </a:extLst>
          </p:cNvPr>
          <p:cNvSpPr/>
          <p:nvPr/>
        </p:nvSpPr>
        <p:spPr bwMode="auto">
          <a:xfrm>
            <a:off x="1981200" y="2212964"/>
            <a:ext cx="5308600" cy="682636"/>
          </a:xfrm>
          <a:prstGeom prst="rect">
            <a:avLst/>
          </a:prstGeom>
          <a:solidFill>
            <a:srgbClr val="354CA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Which model is the most useful?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ED0646F-40B0-BC45-B0B5-7662F1E0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7788"/>
            <a:ext cx="9144000" cy="7311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C819C8-BC74-B149-9D73-AC4E44B47CCD}"/>
              </a:ext>
            </a:extLst>
          </p:cNvPr>
          <p:cNvSpPr txBox="1"/>
          <p:nvPr/>
        </p:nvSpPr>
        <p:spPr>
          <a:xfrm>
            <a:off x="140677" y="1000311"/>
            <a:ext cx="8862646" cy="6604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46" dirty="0"/>
              <a:t>Now we will compare the actual models they published on the basis of the ASE calculated from forecasts of the last 36 years.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14DF87-894B-4A4D-86B4-4021CEAF5397}"/>
                  </a:ext>
                </a:extLst>
              </p:cNvPr>
              <p:cNvSpPr/>
              <p:nvPr/>
            </p:nvSpPr>
            <p:spPr>
              <a:xfrm>
                <a:off x="984739" y="3356781"/>
                <a:ext cx="4319388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B)(1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(1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.4B) (1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14DF87-894B-4A4D-86B4-4021CEAF5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39" y="3356781"/>
                <a:ext cx="4319388" cy="404854"/>
              </a:xfrm>
              <a:prstGeom prst="rect">
                <a:avLst/>
              </a:prstGeom>
              <a:blipFill rotWithShape="0">
                <a:blip r:embed="rId4"/>
                <a:stretch>
                  <a:fillRect l="-1554" t="-9091" r="-1878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/>
              <p:nvPr/>
            </p:nvSpPr>
            <p:spPr>
              <a:xfrm>
                <a:off x="1354179" y="4845224"/>
                <a:ext cx="7027821" cy="717376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+ .36B + .05B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.14B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.11B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.04B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.09B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.02B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.02B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.17B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.03B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.10B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.38B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1D8EDA-8268-FA43-8E3B-E481466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179" y="4845224"/>
                <a:ext cx="7027821" cy="717376"/>
              </a:xfrm>
              <a:prstGeom prst="rect">
                <a:avLst/>
              </a:prstGeom>
              <a:blipFill>
                <a:blip r:embed="rId5"/>
                <a:stretch>
                  <a:fillRect l="-903" t="-5263" r="-1264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4510650-7E0B-3344-A492-B1BAE7FF4822}"/>
                  </a:ext>
                </a:extLst>
              </p:cNvPr>
              <p:cNvSpPr/>
              <p:nvPr/>
            </p:nvSpPr>
            <p:spPr>
              <a:xfrm>
                <a:off x="987827" y="1751030"/>
                <a:ext cx="3942682" cy="4048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– .74B)(1 + .38B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 – B</a:t>
                </a:r>
                <a:r>
                  <a:rPr lang="en-US" sz="203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)(X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3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03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3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a</a:t>
                </a:r>
                <a:r>
                  <a:rPr lang="en-US" sz="203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030" i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510650-7E0B-3344-A492-B1BAE7FF4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27" y="1751030"/>
                <a:ext cx="3942682" cy="404854"/>
              </a:xfrm>
              <a:prstGeom prst="rect">
                <a:avLst/>
              </a:prstGeom>
              <a:blipFill rotWithShape="0">
                <a:blip r:embed="rId6"/>
                <a:stretch>
                  <a:fillRect l="-1546" t="-7463" r="-17465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64F622DC-5692-0340-A430-2704CAA0F9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36" t="3989" r="7287" b="4717"/>
          <a:stretch/>
        </p:blipFill>
        <p:spPr>
          <a:xfrm>
            <a:off x="223289" y="3203049"/>
            <a:ext cx="567042" cy="8509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7857BF0-844F-ED4A-8E0B-44CBED577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00" y="1535620"/>
            <a:ext cx="567042" cy="790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8CFB3-BB21-4E49-B62E-352F4B903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66921"/>
            <a:ext cx="9144000" cy="569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F6017-7BBA-704B-860E-56483E2896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232" r="82988" b="26386"/>
          <a:stretch/>
        </p:blipFill>
        <p:spPr>
          <a:xfrm>
            <a:off x="7843307" y="3586871"/>
            <a:ext cx="1160017" cy="3057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75BCDD-DF83-F646-BD67-E21AF026598E}"/>
              </a:ext>
            </a:extLst>
          </p:cNvPr>
          <p:cNvSpPr txBox="1"/>
          <p:nvPr/>
        </p:nvSpPr>
        <p:spPr>
          <a:xfrm>
            <a:off x="8043699" y="1498671"/>
            <a:ext cx="914400" cy="348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62" dirty="0"/>
              <a:t>AIC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66E8F-32FD-B846-B542-C31F23E406C9}"/>
              </a:ext>
            </a:extLst>
          </p:cNvPr>
          <p:cNvSpPr/>
          <p:nvPr/>
        </p:nvSpPr>
        <p:spPr bwMode="auto">
          <a:xfrm>
            <a:off x="0" y="6045016"/>
            <a:ext cx="984738" cy="2743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B01978-EFA2-9C45-8B17-EE837D77EFFA}"/>
              </a:ext>
            </a:extLst>
          </p:cNvPr>
          <p:cNvSpPr/>
          <p:nvPr/>
        </p:nvSpPr>
        <p:spPr bwMode="auto">
          <a:xfrm>
            <a:off x="7830056" y="3569678"/>
            <a:ext cx="984738" cy="3657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690E7-B6E3-5B43-872D-65855BC82664}"/>
              </a:ext>
            </a:extLst>
          </p:cNvPr>
          <p:cNvSpPr/>
          <p:nvPr/>
        </p:nvSpPr>
        <p:spPr>
          <a:xfrm>
            <a:off x="-457200" y="6972911"/>
            <a:ext cx="9988062" cy="16267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108" dirty="0"/>
              <a:t>Box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airlog,d</a:t>
            </a:r>
            <a:r>
              <a:rPr lang="en-US" sz="1108" dirty="0"/>
              <a:t> = 1, s = 12, theta = c(.4,0,0,0,0,0,0,0,0,0,0,.6,-.24),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BOX_ASE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Box$f</a:t>
            </a:r>
            <a:r>
              <a:rPr lang="en-US" sz="1108" dirty="0"/>
              <a:t>)^2)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BOX_ASE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Woodward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airlog,d</a:t>
            </a:r>
            <a:r>
              <a:rPr lang="en-US" sz="1108" dirty="0"/>
              <a:t> = 1, s = 12, phi = c(-.36,-.05,-.14,-.11,.04,.09,-.02, .02,.17,.03,-.10,-.38),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WOODWARD_ASE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Woodward$f</a:t>
            </a:r>
            <a:r>
              <a:rPr lang="en-US" sz="1108" dirty="0"/>
              <a:t>)^2)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WOODWARD_ASE</a:t>
            </a:r>
          </a:p>
          <a:p>
            <a:pPr>
              <a:spcBef>
                <a:spcPts val="600"/>
              </a:spcBef>
            </a:pPr>
            <a:r>
              <a:rPr lang="en-US" sz="1108" dirty="0" err="1"/>
              <a:t>Parzen</a:t>
            </a:r>
            <a:r>
              <a:rPr lang="en-US" sz="1108" dirty="0"/>
              <a:t> = </a:t>
            </a:r>
            <a:r>
              <a:rPr lang="en-US" sz="1108" dirty="0" err="1"/>
              <a:t>fore.aruma.wge</a:t>
            </a:r>
            <a:r>
              <a:rPr lang="en-US" sz="1108" dirty="0"/>
              <a:t>(</a:t>
            </a:r>
            <a:r>
              <a:rPr lang="en-US" sz="1108" dirty="0" err="1"/>
              <a:t>airlog</a:t>
            </a:r>
            <a:r>
              <a:rPr lang="en-US" sz="1108" dirty="0"/>
              <a:t>, d = 0, s = 12, phi = c(.74,0,0,0,0,0,0,0,0,0,0,.38,-.2812),</a:t>
            </a:r>
            <a:r>
              <a:rPr lang="en-US" sz="1108" dirty="0" err="1"/>
              <a:t>n.ahead</a:t>
            </a:r>
            <a:r>
              <a:rPr lang="en-US" sz="1108" dirty="0"/>
              <a:t> = 36,lastn = TRUE, limits = FALSE)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PARZEN_ASE = mean((</a:t>
            </a:r>
            <a:r>
              <a:rPr lang="en-US" sz="1108" dirty="0" err="1"/>
              <a:t>airlog</a:t>
            </a:r>
            <a:r>
              <a:rPr lang="en-US" sz="1108" dirty="0"/>
              <a:t>[(144-36+1):144] - </a:t>
            </a:r>
            <a:r>
              <a:rPr lang="en-US" sz="1108" dirty="0" err="1"/>
              <a:t>Parzen$f</a:t>
            </a:r>
            <a:r>
              <a:rPr lang="en-US" sz="1108" dirty="0"/>
              <a:t>)^2)</a:t>
            </a:r>
          </a:p>
          <a:p>
            <a:pPr>
              <a:spcBef>
                <a:spcPts val="600"/>
              </a:spcBef>
            </a:pPr>
            <a:r>
              <a:rPr lang="en-US" sz="1108" dirty="0"/>
              <a:t>PARZEN_ASE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217F8E-63FD-2B4A-97AF-EBE24A0744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3236" r="82988" b="12203"/>
          <a:stretch/>
        </p:blipFill>
        <p:spPr>
          <a:xfrm>
            <a:off x="7928864" y="6019800"/>
            <a:ext cx="1062736" cy="30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615D44-42A2-6C4E-BDA3-567C2DF2AC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037" r="82988" b="-2674"/>
          <a:stretch/>
        </p:blipFill>
        <p:spPr>
          <a:xfrm>
            <a:off x="7805899" y="1865470"/>
            <a:ext cx="1160017" cy="380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19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Airline Competition Among the Greats!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2A27B4F-FA20-5741-86A7-B1E3A5BA4C04}"/>
              </a:ext>
            </a:extLst>
          </p:cNvPr>
          <p:cNvSpPr/>
          <p:nvPr/>
        </p:nvSpPr>
        <p:spPr bwMode="auto">
          <a:xfrm>
            <a:off x="1981200" y="3429000"/>
            <a:ext cx="5308600" cy="2163438"/>
          </a:xfrm>
          <a:prstGeom prst="rect">
            <a:avLst/>
          </a:prstGeom>
          <a:solidFill>
            <a:srgbClr val="354CA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This is up for debate depending on your feeling about AIC vs. ASE. You may want to consider other statistics as well.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(BIC,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AICc</a:t>
            </a:r>
            <a:r>
              <a:rPr lang="en-US" sz="2400" dirty="0">
                <a:solidFill>
                  <a:schemeClr val="bg1"/>
                </a:solidFill>
              </a:rPr>
              <a:t>, RMSE, etc.)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D80D00-7C97-0249-8BFD-3BF068EF776D}"/>
              </a:ext>
            </a:extLst>
          </p:cNvPr>
          <p:cNvSpPr/>
          <p:nvPr/>
        </p:nvSpPr>
        <p:spPr bwMode="auto">
          <a:xfrm>
            <a:off x="1981200" y="3137452"/>
            <a:ext cx="5308600" cy="1358348"/>
          </a:xfrm>
          <a:prstGeom prst="rect">
            <a:avLst/>
          </a:prstGeom>
          <a:solidFill>
            <a:srgbClr val="354CA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All of these professors would agree that it is nearly certain that none of these are the “right” model!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CC5191-8035-8349-81EB-4F2424E147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77" y="4830508"/>
            <a:ext cx="533473" cy="8082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7F05BB-AB01-8041-AA2C-BA199EA36D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22" y="4830508"/>
            <a:ext cx="668078" cy="8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44" grpId="0"/>
      <p:bldP spid="45" grpId="0"/>
      <p:bldP spid="46" grpId="0"/>
      <p:bldP spid="19" grpId="0"/>
      <p:bldP spid="20" grpId="0" animBg="1"/>
      <p:bldP spid="21" grpId="0" animBg="1"/>
      <p:bldP spid="56" grpId="0" animBg="1"/>
      <p:bldP spid="57" grpId="0" animBg="1"/>
      <p:bldP spid="57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9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84A6-4B01-0C41-9EA9-F1337E68F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</a:t>
            </a:r>
            <a:r>
              <a:rPr lang="en-US" dirty="0" smtClean="0"/>
              <a:t>Signal-Plus-Noise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36327" y="1295400"/>
            <a:ext cx="227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3200" i="1" dirty="0" err="1">
                <a:latin typeface="Times New Roman" pitchFamily="18" charset="0"/>
              </a:rPr>
              <a:t>X</a:t>
            </a:r>
            <a:r>
              <a:rPr lang="en-US" sz="3200" i="1" baseline="-25000" dirty="0" err="1">
                <a:latin typeface="Times New Roman" pitchFamily="18" charset="0"/>
              </a:rPr>
              <a:t>t</a:t>
            </a:r>
            <a:r>
              <a:rPr lang="en-US" sz="3200" dirty="0">
                <a:latin typeface="Times New Roman" pitchFamily="18" charset="0"/>
              </a:rPr>
              <a:t> = </a:t>
            </a:r>
            <a:r>
              <a:rPr lang="en-US" sz="3200" i="1" dirty="0" err="1">
                <a:latin typeface="Times New Roman" pitchFamily="18" charset="0"/>
              </a:rPr>
              <a:t>s</a:t>
            </a:r>
            <a:r>
              <a:rPr lang="en-US" sz="3200" i="1" baseline="-25000" dirty="0" err="1">
                <a:latin typeface="Times New Roman" pitchFamily="18" charset="0"/>
              </a:rPr>
              <a:t>t</a:t>
            </a:r>
            <a:r>
              <a:rPr lang="en-US" sz="3200" dirty="0">
                <a:latin typeface="Times New Roman" pitchFamily="18" charset="0"/>
              </a:rPr>
              <a:t> + </a:t>
            </a:r>
            <a:r>
              <a:rPr lang="en-US" sz="3200" i="1" dirty="0" err="1">
                <a:latin typeface="Times New Roman" pitchFamily="18" charset="0"/>
              </a:rPr>
              <a:t>Z</a:t>
            </a:r>
            <a:r>
              <a:rPr lang="en-US" sz="3200" i="1" baseline="-25000" dirty="0" err="1">
                <a:latin typeface="Times New Roman" pitchFamily="18" charset="0"/>
              </a:rPr>
              <a:t>t</a:t>
            </a:r>
            <a:endParaRPr lang="en-US" sz="4000" b="1" i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650564"/>
              </p:ext>
            </p:extLst>
          </p:nvPr>
        </p:nvGraphicFramePr>
        <p:xfrm>
          <a:off x="457200" y="2819400"/>
          <a:ext cx="78427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0" name="Equation" r:id="rId3" imgW="8496000" imgH="825480" progId="Equation.DSMT4">
                  <p:embed/>
                </p:oleObj>
              </mc:Choice>
              <mc:Fallback>
                <p:oleObj name="Equation" r:id="rId3" imgW="8496000" imgH="825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819400"/>
                        <a:ext cx="78427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2206459"/>
            <a:ext cx="479761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800" b="1" dirty="0"/>
              <a:t>tswge allows two cases: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Signal-Plus-Noise Forecasts </a:t>
            </a:r>
          </a:p>
        </p:txBody>
      </p:sp>
    </p:spTree>
    <p:extLst>
      <p:ext uri="{BB962C8B-B14F-4D97-AF65-F5344CB8AC3E}">
        <p14:creationId xmlns:p14="http://schemas.microsoft.com/office/powerpoint/2010/main" val="145118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4000" dirty="0"/>
              <a:t>Forecasting Strategy (Linear Case)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568421"/>
              </p:ext>
            </p:extLst>
          </p:nvPr>
        </p:nvGraphicFramePr>
        <p:xfrm>
          <a:off x="533400" y="1447800"/>
          <a:ext cx="788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2" name="Equation" r:id="rId3" imgW="7886520" imgH="419040" progId="Equation.3">
                  <p:embed/>
                </p:oleObj>
              </mc:Choice>
              <mc:Fallback>
                <p:oleObj name="Equation" r:id="rId3" imgW="7886520" imgH="4190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447800"/>
                        <a:ext cx="7886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673663"/>
              </p:ext>
            </p:extLst>
          </p:nvPr>
        </p:nvGraphicFramePr>
        <p:xfrm>
          <a:off x="533400" y="2044700"/>
          <a:ext cx="4000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3" name="Equation" r:id="rId5" imgW="4000320" imgH="469800" progId="Equation.3">
                  <p:embed/>
                </p:oleObj>
              </mc:Choice>
              <mc:Fallback>
                <p:oleObj name="Equation" r:id="rId5" imgW="4000320" imgH="4698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44700"/>
                        <a:ext cx="4000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55688"/>
              </p:ext>
            </p:extLst>
          </p:nvPr>
        </p:nvGraphicFramePr>
        <p:xfrm>
          <a:off x="533400" y="2692400"/>
          <a:ext cx="535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4" name="Equation" r:id="rId7" imgW="5359320" imgH="457200" progId="Equation.DSMT4">
                  <p:embed/>
                </p:oleObj>
              </mc:Choice>
              <mc:Fallback>
                <p:oleObj name="Equation" r:id="rId7" imgW="5359320" imgH="45720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92400"/>
                        <a:ext cx="5359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70968"/>
              </p:ext>
            </p:extLst>
          </p:nvPr>
        </p:nvGraphicFramePr>
        <p:xfrm>
          <a:off x="533400" y="3327400"/>
          <a:ext cx="3238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5" name="Equation" r:id="rId9" imgW="3238200" imgH="520560" progId="Equation.3">
                  <p:embed/>
                </p:oleObj>
              </mc:Choice>
              <mc:Fallback>
                <p:oleObj name="Equation" r:id="rId9" imgW="3238200" imgH="52056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327400"/>
                        <a:ext cx="3238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569992"/>
              </p:ext>
            </p:extLst>
          </p:nvPr>
        </p:nvGraphicFramePr>
        <p:xfrm>
          <a:off x="533400" y="4025900"/>
          <a:ext cx="6896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6" name="Equation" r:id="rId11" imgW="6895800" imgH="520560" progId="Equation.3">
                  <p:embed/>
                </p:oleObj>
              </mc:Choice>
              <mc:Fallback>
                <p:oleObj name="Equation" r:id="rId11" imgW="6895800" imgH="52056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25900"/>
                        <a:ext cx="68961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32608"/>
              </p:ext>
            </p:extLst>
          </p:nvPr>
        </p:nvGraphicFramePr>
        <p:xfrm>
          <a:off x="533400" y="4724400"/>
          <a:ext cx="7670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7" name="Equation" r:id="rId13" imgW="7670520" imgH="1549080" progId="Equation.3">
                  <p:embed/>
                </p:oleObj>
              </mc:Choice>
              <mc:Fallback>
                <p:oleObj name="Equation" r:id="rId13" imgW="7670520" imgH="15490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724400"/>
                        <a:ext cx="7670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9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105" y="2175092"/>
            <a:ext cx="8197748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gen.sigplusnoise.wge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(n=50,b0=10,b1=.2, phi=c(.8,-.6))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#</a:t>
            </a: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xfore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fore.sigplusnoise.wge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x,linear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TRUE,n.ahead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=20,lastn=</a:t>
            </a:r>
            <a:r>
              <a:rPr lang="en-US" sz="2000" dirty="0" err="1">
                <a:latin typeface="Calibri" panose="020F0502020204030204" pitchFamily="34" charset="0"/>
                <a:cs typeface="Courier New" panose="02070309020205020404" pitchFamily="49" charset="0"/>
              </a:rPr>
              <a:t>F,limits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=F)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105" y="486836"/>
            <a:ext cx="3727938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 smtClean="0"/>
              <a:t>In </a:t>
            </a:r>
            <a:r>
              <a:rPr lang="en-US" sz="3200" b="1" dirty="0" err="1" smtClean="0"/>
              <a:t>tswge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06105" y="1164984"/>
            <a:ext cx="8356895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/>
              <a:t>fore.sigplusnoise.wge</a:t>
            </a:r>
            <a:r>
              <a:rPr lang="en-US" sz="2400" dirty="0"/>
              <a:t>(x, linear = TRUE, </a:t>
            </a:r>
            <a:r>
              <a:rPr lang="en-US" sz="2400" dirty="0" err="1"/>
              <a:t>freq</a:t>
            </a:r>
            <a:r>
              <a:rPr lang="en-US" sz="2400" dirty="0"/>
              <a:t> = 0, </a:t>
            </a:r>
            <a:r>
              <a:rPr lang="en-US" sz="2400" dirty="0" err="1"/>
              <a:t>max.p</a:t>
            </a:r>
            <a:r>
              <a:rPr lang="en-US" sz="2400" dirty="0"/>
              <a:t> = 5, </a:t>
            </a:r>
            <a:br>
              <a:rPr lang="en-US" sz="2400" dirty="0"/>
            </a:br>
            <a:r>
              <a:rPr lang="en-US" sz="2400" dirty="0" err="1"/>
              <a:t>n.ahead</a:t>
            </a:r>
            <a:r>
              <a:rPr lang="en-US" sz="2400" dirty="0"/>
              <a:t> = 10, </a:t>
            </a:r>
            <a:r>
              <a:rPr lang="en-US" sz="2400" dirty="0" err="1"/>
              <a:t>lastn</a:t>
            </a:r>
            <a:r>
              <a:rPr lang="en-US" sz="2400" dirty="0"/>
              <a:t> = FALSE, plot = TRUE, limits = TRUE)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977"/>
          <a:stretch/>
        </p:blipFill>
        <p:spPr>
          <a:xfrm>
            <a:off x="457200" y="3505200"/>
            <a:ext cx="4528038" cy="2672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585916"/>
            <a:ext cx="3269853" cy="2246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Notice that the realization has a line with cyclic noise. The forecasts for early lags forecast the cyclic behavior, while for longer steps ahead, they trend to the underlying line.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568598" y="3609444"/>
            <a:ext cx="0" cy="23915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65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556" name="Text Box 4"/>
          <p:cNvSpPr txBox="1">
            <a:spLocks noChangeArrowheads="1"/>
          </p:cNvSpPr>
          <p:nvPr/>
        </p:nvSpPr>
        <p:spPr bwMode="auto">
          <a:xfrm>
            <a:off x="457200" y="16002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Forecast future behavior of a time series given a finite realization of its past.</a:t>
            </a:r>
          </a:p>
        </p:txBody>
      </p:sp>
      <p:sp>
        <p:nvSpPr>
          <p:cNvPr id="3095557" name="Text Box 5"/>
          <p:cNvSpPr txBox="1">
            <a:spLocks noChangeArrowheads="1"/>
          </p:cNvSpPr>
          <p:nvPr/>
        </p:nvSpPr>
        <p:spPr bwMode="auto">
          <a:xfrm>
            <a:off x="457200" y="2502542"/>
            <a:ext cx="8229600" cy="7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The use of ARMA models for this purpose has become popular in recent years.</a:t>
            </a:r>
          </a:p>
        </p:txBody>
      </p:sp>
      <p:sp>
        <p:nvSpPr>
          <p:cNvPr id="3095558" name="Text Box 6"/>
          <p:cNvSpPr txBox="1">
            <a:spLocks noChangeArrowheads="1"/>
          </p:cNvSpPr>
          <p:nvPr/>
        </p:nvSpPr>
        <p:spPr bwMode="auto">
          <a:xfrm>
            <a:off x="457200" y="3399396"/>
            <a:ext cx="82296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ARMA forecasting vs. curve fitting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 Forecasting Setting in this Chapter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" y="3868616"/>
            <a:ext cx="8229600" cy="230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Curve fitting (regression)</a:t>
            </a:r>
          </a:p>
          <a:p>
            <a:pPr marL="798512" lvl="1" indent="-342900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Underlying assumption that future behavior follows some deterministic path with only random fluctuations</a:t>
            </a:r>
          </a:p>
          <a:p>
            <a:pPr marL="342900" indent="-342900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ARMA and other time series-based forecasting</a:t>
            </a:r>
          </a:p>
          <a:p>
            <a:pPr marL="800100" lvl="1" indent="-342900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Underlying assumption is that the future is guided only by its correlation to the past</a:t>
            </a:r>
          </a:p>
        </p:txBody>
      </p:sp>
    </p:spTree>
    <p:extLst>
      <p:ext uri="{BB962C8B-B14F-4D97-AF65-F5344CB8AC3E}">
        <p14:creationId xmlns:p14="http://schemas.microsoft.com/office/powerpoint/2010/main" val="17008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5556" grpId="0"/>
      <p:bldP spid="3095557" grpId="0"/>
      <p:bldP spid="3095558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84A6-4B01-0C41-9EA9-F1337E68F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9" y="1295400"/>
            <a:ext cx="822960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We have learned how to forecast from a </a:t>
            </a:r>
            <a:r>
              <a:rPr lang="en-US" sz="2400" b="1" dirty="0"/>
              <a:t>given </a:t>
            </a:r>
            <a:r>
              <a:rPr lang="en-US" sz="2400" dirty="0"/>
              <a:t>ARMA, ARIMA, or signal-plus-noise model.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02987"/>
            <a:ext cx="8229600" cy="2923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model selected makes a big difference in the forecasts.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saw this in the airline data: We needed a factor of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along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to forecast the trend to continue.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How do we fit the parameters to these models?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How do we decide what model to use?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Upcoming Units!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350477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Important point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Final Note</a:t>
            </a:r>
          </a:p>
        </p:txBody>
      </p:sp>
    </p:spTree>
    <p:extLst>
      <p:ext uri="{BB962C8B-B14F-4D97-AF65-F5344CB8AC3E}">
        <p14:creationId xmlns:p14="http://schemas.microsoft.com/office/powerpoint/2010/main" val="28686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2"/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cs typeface="Arial" charset="0"/>
              </a:rPr>
              <a:t>Box-Jenkins Approach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229600" cy="2923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G. E. P. Box and G. M. Jenkins popularized the use of ARMA models for forecasting.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most recent version of their classic text is Box, Jenkins, and </a:t>
            </a:r>
            <a:r>
              <a:rPr lang="en-US" sz="2400" dirty="0" err="1"/>
              <a:t>Reinsel</a:t>
            </a:r>
            <a:r>
              <a:rPr lang="en-US" sz="2400" dirty="0"/>
              <a:t> (2008).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utilize their approach for obtaining ARMA, ARIMA, and seasonal forecasts.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 lecture and in </a:t>
            </a:r>
            <a:r>
              <a:rPr lang="en-US" sz="2000" b="1" dirty="0"/>
              <a:t>tswge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800600"/>
            <a:ext cx="1969477" cy="461665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FF"/>
                </a:solidFill>
              </a:rPr>
              <a:t>Important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347953"/>
            <a:ext cx="8229600" cy="830997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In this unit, we will assume that we know the true model </a:t>
            </a:r>
            <a:br>
              <a:rPr lang="en-US" sz="2400" dirty="0"/>
            </a:br>
            <a:r>
              <a:rPr lang="en-US" sz="2400" dirty="0"/>
              <a:t>(i.e.,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p, q</a:t>
            </a:r>
            <a:r>
              <a:rPr lang="en-US" sz="2400" dirty="0"/>
              <a:t>, the </a:t>
            </a:r>
            <a:r>
              <a:rPr lang="en-US" sz="2400" i="1" dirty="0">
                <a:latin typeface="Symbol" panose="05050102010706020507" pitchFamily="18" charset="2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 and </a:t>
            </a:r>
            <a:r>
              <a:rPr lang="en-US" sz="2400" i="1" dirty="0">
                <a:latin typeface="Symbol" panose="05050102010706020507" pitchFamily="18" charset="2"/>
                <a:cs typeface="Arial" panose="020B0604020202020204" pitchFamily="34" charset="0"/>
              </a:rPr>
              <a:t>q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91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7E4F-96BB-7B4C-8DD3-71A6B824A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Strategy and Notation</a:t>
            </a:r>
          </a:p>
        </p:txBody>
      </p:sp>
    </p:spTree>
    <p:extLst>
      <p:ext uri="{BB962C8B-B14F-4D97-AF65-F5344CB8AC3E}">
        <p14:creationId xmlns:p14="http://schemas.microsoft.com/office/powerpoint/2010/main" val="2495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12127"/>
              </p:ext>
            </p:extLst>
          </p:nvPr>
        </p:nvGraphicFramePr>
        <p:xfrm>
          <a:off x="457200" y="1483325"/>
          <a:ext cx="5955323" cy="42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3" name="Equation" r:id="rId3" imgW="6451560" imgH="457200" progId="Equation.DSMT4">
                  <p:embed/>
                </p:oleObj>
              </mc:Choice>
              <mc:Fallback>
                <p:oleObj name="Equation" r:id="rId3" imgW="6451560" imgH="457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483325"/>
                        <a:ext cx="5955323" cy="422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899850"/>
              </p:ext>
            </p:extLst>
          </p:nvPr>
        </p:nvGraphicFramePr>
        <p:xfrm>
          <a:off x="457200" y="1448217"/>
          <a:ext cx="844062" cy="29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4" name="Equation" r:id="rId5" imgW="914400" imgH="319680" progId="Equation.DSMT4">
                  <p:embed/>
                </p:oleObj>
              </mc:Choice>
              <mc:Fallback>
                <p:oleObj name="Equation" r:id="rId5" imgW="914400" imgH="3196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1448217"/>
                        <a:ext cx="844062" cy="29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313070"/>
              </p:ext>
            </p:extLst>
          </p:nvPr>
        </p:nvGraphicFramePr>
        <p:xfrm>
          <a:off x="457200" y="1951885"/>
          <a:ext cx="8475785" cy="42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5" name="Equation" r:id="rId7" imgW="9181800" imgH="457200" progId="Equation.DSMT4">
                  <p:embed/>
                </p:oleObj>
              </mc:Choice>
              <mc:Fallback>
                <p:oleObj name="Equation" r:id="rId7" imgW="918180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1951885"/>
                        <a:ext cx="8475785" cy="422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02516"/>
            <a:ext cx="1125415" cy="52322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Note: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405653"/>
              </p:ext>
            </p:extLst>
          </p:nvPr>
        </p:nvGraphicFramePr>
        <p:xfrm>
          <a:off x="457200" y="3181391"/>
          <a:ext cx="7796784" cy="707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6" name="Equation" r:id="rId9" imgW="7975440" imgH="723600" progId="Equation.DSMT4">
                  <p:embed/>
                </p:oleObj>
              </mc:Choice>
              <mc:Fallback>
                <p:oleObj name="Equation" r:id="rId9" imgW="7975440" imgH="723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" y="3181391"/>
                        <a:ext cx="7796784" cy="707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59911"/>
              </p:ext>
            </p:extLst>
          </p:nvPr>
        </p:nvGraphicFramePr>
        <p:xfrm>
          <a:off x="858011" y="5173737"/>
          <a:ext cx="3188677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7" name="Equation" r:id="rId11" imgW="3124080" imgH="380880" progId="Equation.DSMT4">
                  <p:embed/>
                </p:oleObj>
              </mc:Choice>
              <mc:Fallback>
                <p:oleObj name="Equation" r:id="rId11" imgW="3124080" imgH="38088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8011" y="5173737"/>
                        <a:ext cx="3188677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7801"/>
            <a:ext cx="7010400" cy="1107194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4000" dirty="0">
                <a:cs typeface="Arial" charset="0"/>
              </a:rPr>
              <a:t>Strategy and Notation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78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70538"/>
            <a:ext cx="8229600" cy="1453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844083" fontAlgn="base">
              <a:spcBef>
                <a:spcPts val="6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First, note that: </a:t>
            </a:r>
          </a:p>
          <a:p>
            <a:pPr lvl="1" defTabSz="844083" fontAlgn="base">
              <a:spcBef>
                <a:spcPts val="600"/>
              </a:spcBef>
              <a:defRPr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Forecasting is </a:t>
            </a:r>
            <a:r>
              <a:rPr lang="en-US" sz="2800" b="1" i="1" dirty="0">
                <a:solidFill>
                  <a:srgbClr val="000000"/>
                </a:solidFill>
                <a:latin typeface="Arial" charset="0"/>
              </a:rPr>
              <a:t>extrapolating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/>
              <a:t>Forecasting </a:t>
            </a:r>
            <a:r>
              <a:rPr lang="en-US" sz="3600" dirty="0"/>
              <a:t>Is Extrapolating!</a:t>
            </a:r>
          </a:p>
        </p:txBody>
      </p:sp>
    </p:spTree>
    <p:extLst>
      <p:ext uri="{BB962C8B-B14F-4D97-AF65-F5344CB8AC3E}">
        <p14:creationId xmlns:p14="http://schemas.microsoft.com/office/powerpoint/2010/main" val="869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1963"/>
            <a:ext cx="6234801" cy="613351"/>
          </a:xfrm>
          <a:prstGeom prst="rect">
            <a:avLst/>
          </a:prstGeom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052757"/>
              </p:ext>
            </p:extLst>
          </p:nvPr>
        </p:nvGraphicFramePr>
        <p:xfrm>
          <a:off x="855785" y="3394842"/>
          <a:ext cx="7069015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" name="Equation" r:id="rId4" imgW="7657920" imgH="431640" progId="Equation.DSMT4">
                  <p:embed/>
                </p:oleObj>
              </mc:Choice>
              <mc:Fallback>
                <p:oleObj name="Equation" r:id="rId4" imgW="7657920" imgH="43164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785" y="3394842"/>
                        <a:ext cx="7069015" cy="398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537047"/>
              </p:ext>
            </p:extLst>
          </p:nvPr>
        </p:nvGraphicFramePr>
        <p:xfrm>
          <a:off x="855785" y="3780089"/>
          <a:ext cx="4630615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" name="Equation" r:id="rId6" imgW="5016240" imgH="431640" progId="Equation.DSMT4">
                  <p:embed/>
                </p:oleObj>
              </mc:Choice>
              <mc:Fallback>
                <p:oleObj name="Equation" r:id="rId6" imgW="5016240" imgH="43164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5785" y="3780089"/>
                        <a:ext cx="4630615" cy="398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007899-BE75-8843-9335-617E88C92E3B}"/>
                  </a:ext>
                </a:extLst>
              </p:cNvPr>
              <p:cNvSpPr txBox="1"/>
              <p:nvPr/>
            </p:nvSpPr>
            <p:spPr>
              <a:xfrm>
                <a:off x="1313577" y="4167960"/>
                <a:ext cx="4220308" cy="4084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forecast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007899-BE75-8843-9335-617E88C92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77" y="4167960"/>
                <a:ext cx="4220308" cy="408445"/>
              </a:xfrm>
              <a:prstGeom prst="rect">
                <a:avLst/>
              </a:prstGeom>
              <a:blipFill rotWithShape="0">
                <a:blip r:embed="rId8"/>
                <a:stretch>
                  <a:fillRect t="-94030" b="-1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F9288-2A50-2744-A8FA-1CA49B6AA870}"/>
                  </a:ext>
                </a:extLst>
              </p:cNvPr>
              <p:cNvSpPr txBox="1"/>
              <p:nvPr/>
            </p:nvSpPr>
            <p:spPr>
              <a:xfrm>
                <a:off x="1313577" y="4670762"/>
                <a:ext cx="4220308" cy="4084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forecast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4CF9288-2A50-2744-A8FA-1CA49B6AA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77" y="4670762"/>
                <a:ext cx="4220308" cy="408445"/>
              </a:xfrm>
              <a:prstGeom prst="rect">
                <a:avLst/>
              </a:prstGeom>
              <a:blipFill rotWithShape="0">
                <a:blip r:embed="rId9"/>
                <a:stretch>
                  <a:fillRect t="-92537" b="-1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E115B2-04BF-1341-A83A-3BDCDF5892B9}"/>
                  </a:ext>
                </a:extLst>
              </p:cNvPr>
              <p:cNvSpPr txBox="1"/>
              <p:nvPr/>
            </p:nvSpPr>
            <p:spPr>
              <a:xfrm>
                <a:off x="1313577" y="5173565"/>
                <a:ext cx="4220308" cy="4084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forecast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4E115B2-04BF-1341-A83A-3BDCDF5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77" y="5173565"/>
                <a:ext cx="4220308" cy="408445"/>
              </a:xfrm>
              <a:prstGeom prst="rect">
                <a:avLst/>
              </a:prstGeom>
              <a:blipFill rotWithShape="0">
                <a:blip r:embed="rId10"/>
                <a:stretch>
                  <a:fillRect t="-94030" b="-1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A5E8CC-3FF1-4848-A96D-75DF1B59BC34}"/>
                  </a:ext>
                </a:extLst>
              </p:cNvPr>
              <p:cNvSpPr txBox="1"/>
              <p:nvPr/>
            </p:nvSpPr>
            <p:spPr>
              <a:xfrm>
                <a:off x="1313577" y="5687555"/>
                <a:ext cx="4220308" cy="4084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forecast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A5E8CC-3FF1-4848-A96D-75DF1B59B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77" y="5687555"/>
                <a:ext cx="4220308" cy="408445"/>
              </a:xfrm>
              <a:prstGeom prst="rect">
                <a:avLst/>
              </a:prstGeom>
              <a:blipFill rotWithShape="0">
                <a:blip r:embed="rId11"/>
                <a:stretch>
                  <a:fillRect t="-92537" b="-1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1214"/>
            <a:ext cx="7168896" cy="562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0600"/>
            <a:ext cx="4209054" cy="354506"/>
          </a:xfrm>
          <a:prstGeom prst="rect">
            <a:avLst/>
          </a:prstGeom>
        </p:spPr>
      </p:pic>
      <p:sp>
        <p:nvSpPr>
          <p:cNvPr id="15" name="Title 2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4000" dirty="0">
                <a:cs typeface="Arial" charset="0"/>
              </a:rPr>
              <a:t>Strategy and Notation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16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39354"/>
              </p:ext>
            </p:extLst>
          </p:nvPr>
        </p:nvGraphicFramePr>
        <p:xfrm>
          <a:off x="855785" y="2664533"/>
          <a:ext cx="6998677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7" name="Equation" r:id="rId3" imgW="7581600" imgH="431640" progId="Equation.DSMT4">
                  <p:embed/>
                </p:oleObj>
              </mc:Choice>
              <mc:Fallback>
                <p:oleObj name="Equation" r:id="rId3" imgW="7581600" imgH="4316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785" y="2664533"/>
                        <a:ext cx="6998677" cy="398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787070"/>
              </p:ext>
            </p:extLst>
          </p:nvPr>
        </p:nvGraphicFramePr>
        <p:xfrm>
          <a:off x="1258713" y="3521571"/>
          <a:ext cx="6717323" cy="633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8" name="Equation" r:id="rId5" imgW="7277040" imgH="685800" progId="Equation.DSMT4">
                  <p:embed/>
                </p:oleObj>
              </mc:Choice>
              <mc:Fallback>
                <p:oleObj name="Equation" r:id="rId5" imgW="7277040" imgH="685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8713" y="3521571"/>
                        <a:ext cx="6717323" cy="633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838713"/>
              </p:ext>
            </p:extLst>
          </p:nvPr>
        </p:nvGraphicFramePr>
        <p:xfrm>
          <a:off x="1258713" y="4237892"/>
          <a:ext cx="5040923" cy="41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9" name="Equation" r:id="rId7" imgW="5460840" imgH="444240" progId="Equation.DSMT4">
                  <p:embed/>
                </p:oleObj>
              </mc:Choice>
              <mc:Fallback>
                <p:oleObj name="Equation" r:id="rId7" imgW="5460840" imgH="4442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8713" y="4237892"/>
                        <a:ext cx="5040923" cy="410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01882"/>
              </p:ext>
            </p:extLst>
          </p:nvPr>
        </p:nvGraphicFramePr>
        <p:xfrm>
          <a:off x="4736123" y="4728022"/>
          <a:ext cx="1547446" cy="41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0" name="Equation" r:id="rId9" imgW="1676160" imgH="444240" progId="Equation.DSMT4">
                  <p:embed/>
                </p:oleObj>
              </mc:Choice>
              <mc:Fallback>
                <p:oleObj name="Equation" r:id="rId9" imgW="1676160" imgH="44424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6123" y="4728022"/>
                        <a:ext cx="1547446" cy="410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224062"/>
              </p:ext>
            </p:extLst>
          </p:nvPr>
        </p:nvGraphicFramePr>
        <p:xfrm>
          <a:off x="4724400" y="5281682"/>
          <a:ext cx="1559169" cy="41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1"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4400" y="5281682"/>
                        <a:ext cx="1559169" cy="410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46440" y="5835343"/>
            <a:ext cx="1319364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dirty="0"/>
              <a:t>And so 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2841"/>
            <a:ext cx="2774149" cy="4557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r="924"/>
          <a:stretch/>
        </p:blipFill>
        <p:spPr>
          <a:xfrm>
            <a:off x="1258713" y="3064096"/>
            <a:ext cx="3899342" cy="4107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4692"/>
            <a:ext cx="7168896" cy="562708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4000" dirty="0">
                <a:cs typeface="Arial" charset="0"/>
              </a:rPr>
              <a:t>Strategy and Notation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93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0C2D-FC5C-6D41-BBDA-427EA52DA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with AR(1)</a:t>
            </a:r>
          </a:p>
        </p:txBody>
      </p:sp>
    </p:spTree>
    <p:extLst>
      <p:ext uri="{BB962C8B-B14F-4D97-AF65-F5344CB8AC3E}">
        <p14:creationId xmlns:p14="http://schemas.microsoft.com/office/powerpoint/2010/main" val="1340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000" dirty="0">
                <a:cs typeface="Arial" charset="0"/>
              </a:rPr>
              <a:t>Forecasting Using an AR(1) Model</a:t>
            </a:r>
            <a:endParaRPr lang="en-US" sz="4000" dirty="0"/>
          </a:p>
        </p:txBody>
      </p:sp>
      <p:sp>
        <p:nvSpPr>
          <p:cNvPr id="84996" name="Text Box 8"/>
          <p:cNvSpPr txBox="1">
            <a:spLocks noChangeArrowheads="1"/>
          </p:cNvSpPr>
          <p:nvPr/>
        </p:nvSpPr>
        <p:spPr bwMode="auto">
          <a:xfrm>
            <a:off x="457200" y="1600200"/>
            <a:ext cx="7666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>
                <a:cs typeface="Arial" charset="0"/>
              </a:rPr>
              <a:t>Suppose that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is AR(1) (i.e.,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t </a:t>
            </a:r>
            <a:r>
              <a:rPr lang="en-US" sz="2400" dirty="0">
                <a:latin typeface="Symbol" panose="05050102010706020507" pitchFamily="18" charset="2"/>
                <a:cs typeface="Arial" charset="0"/>
              </a:rPr>
              <a:t>-</a:t>
            </a:r>
            <a:r>
              <a:rPr lang="en-US" sz="2400" i="1" dirty="0">
                <a:latin typeface="Symbol" pitchFamily="18" charset="2"/>
                <a:cs typeface="Arial" charset="0"/>
              </a:rPr>
              <a:t>j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t</a:t>
            </a:r>
            <a:r>
              <a:rPr lang="en-US" sz="2400" baseline="-25000" dirty="0">
                <a:latin typeface="Symbol" panose="05050102010706020507" pitchFamily="18" charset="2"/>
                <a:cs typeface="Arial" charset="0"/>
              </a:rPr>
              <a:t>-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dirty="0">
                <a:latin typeface="Symbol" panose="05050102010706020507" pitchFamily="18" charset="2"/>
                <a:cs typeface="Arial" charset="0"/>
              </a:rPr>
              <a:t>1-</a:t>
            </a:r>
            <a:r>
              <a:rPr lang="en-US" sz="2400" i="1" dirty="0">
                <a:latin typeface="Symbol" panose="05050102010706020507" pitchFamily="18" charset="2"/>
                <a:cs typeface="Arial" charset="0"/>
              </a:rPr>
              <a:t>j</a:t>
            </a:r>
            <a:r>
              <a:rPr lang="en-US" sz="2400" baseline="-25000" dirty="0">
                <a:latin typeface="Symbol" panose="05050102010706020507" pitchFamily="18" charset="2"/>
                <a:cs typeface="Arial" charset="0"/>
              </a:rPr>
              <a:t>1</a:t>
            </a:r>
            <a:r>
              <a:rPr lang="en-US" sz="2400" dirty="0">
                <a:latin typeface="Symbol" panose="05050102010706020507" pitchFamily="18" charset="2"/>
                <a:cs typeface="Arial" charset="0"/>
              </a:rPr>
              <a:t>)</a:t>
            </a:r>
            <a:r>
              <a:rPr lang="en-US" sz="2400" i="1" dirty="0">
                <a:latin typeface="Symbol" panose="05050102010706020507" pitchFamily="18" charset="2"/>
                <a:cs typeface="Arial" charset="0"/>
                <a:sym typeface="Symbol" panose="05050102010706020507" pitchFamily="18" charset="2"/>
              </a:rPr>
              <a:t> </a:t>
            </a:r>
            <a:r>
              <a:rPr lang="en-US" sz="2400" dirty="0">
                <a:latin typeface="Symbol" panose="05050102010706020507" pitchFamily="18" charset="2"/>
                <a:cs typeface="Arial" charset="0"/>
                <a:sym typeface="Symbol" panose="05050102010706020507" pitchFamily="18" charset="2"/>
              </a:rPr>
              <a:t>+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t</a:t>
            </a:r>
            <a:r>
              <a:rPr lang="en-US" sz="2400" dirty="0">
                <a:latin typeface="Times New Roman" pitchFamily="18" charset="0"/>
                <a:cs typeface="Arial" charset="0"/>
              </a:rPr>
              <a:t>).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endParaRPr lang="en-US" sz="2400" i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49650"/>
              </p:ext>
            </p:extLst>
          </p:nvPr>
        </p:nvGraphicFramePr>
        <p:xfrm>
          <a:off x="457200" y="2653840"/>
          <a:ext cx="4360985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5" name="Equation" r:id="rId4" imgW="4724280" imgH="380880" progId="Equation.DSMT4">
                  <p:embed/>
                </p:oleObj>
              </mc:Choice>
              <mc:Fallback>
                <p:oleObj name="Equation" r:id="rId4" imgW="4724280" imgH="38088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653840"/>
                        <a:ext cx="4360985" cy="35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491567"/>
              </p:ext>
            </p:extLst>
          </p:nvPr>
        </p:nvGraphicFramePr>
        <p:xfrm>
          <a:off x="457200" y="2158560"/>
          <a:ext cx="6611815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6" name="Equation" r:id="rId6" imgW="7162560" imgH="431640" progId="Equation.DSMT4">
                  <p:embed/>
                </p:oleObj>
              </mc:Choice>
              <mc:Fallback>
                <p:oleObj name="Equation" r:id="rId6" imgW="716256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2158560"/>
                        <a:ext cx="6611815" cy="398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657600"/>
            <a:ext cx="2672862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Notes: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92567"/>
              </p:ext>
            </p:extLst>
          </p:nvPr>
        </p:nvGraphicFramePr>
        <p:xfrm>
          <a:off x="457200" y="3102226"/>
          <a:ext cx="3716215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" name="Equation" r:id="rId8" imgW="4025880" imgH="380880" progId="Equation.DSMT4">
                  <p:embed/>
                </p:oleObj>
              </mc:Choice>
              <mc:Fallback>
                <p:oleObj name="Equation" r:id="rId8" imgW="4025880" imgH="3808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3102226"/>
                        <a:ext cx="3716215" cy="35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4077538"/>
            <a:ext cx="8229600" cy="1508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recall that we are assuming we know </a:t>
            </a:r>
            <a:r>
              <a:rPr lang="en-US" sz="2400" i="1" dirty="0">
                <a:latin typeface="Symbol" panose="05050102010706020507" pitchFamily="18" charset="2"/>
              </a:rPr>
              <a:t>j</a:t>
            </a:r>
            <a:r>
              <a:rPr lang="en-US" sz="2400" baseline="-25000" dirty="0">
                <a:latin typeface="Symbol" panose="05050102010706020507" pitchFamily="18" charset="2"/>
              </a:rPr>
              <a:t>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however, we still can’t use this formula to calculate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because we don’t know: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Symbol" panose="05050102010706020507" pitchFamily="18" charset="2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00" y="5736509"/>
            <a:ext cx="3798276" cy="382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8325E-47D5-DF4E-9A16-90C0A890C70B}"/>
              </a:ext>
            </a:extLst>
          </p:cNvPr>
          <p:cNvSpPr txBox="1"/>
          <p:nvPr/>
        </p:nvSpPr>
        <p:spPr>
          <a:xfrm>
            <a:off x="5556738" y="2572928"/>
            <a:ext cx="1910862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9900"/>
                </a:solidFill>
              </a:rPr>
              <a:t>Light board</a:t>
            </a:r>
          </a:p>
        </p:txBody>
      </p:sp>
    </p:spTree>
    <p:extLst>
      <p:ext uri="{BB962C8B-B14F-4D97-AF65-F5344CB8AC3E}">
        <p14:creationId xmlns:p14="http://schemas.microsoft.com/office/powerpoint/2010/main" val="14605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/>
      <p:bldP spid="5" grpId="0"/>
      <p:bldP spid="7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603166"/>
            <a:ext cx="123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1440" y="2623607"/>
            <a:ext cx="522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formula is used recursively.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014626"/>
              </p:ext>
            </p:extLst>
          </p:nvPr>
        </p:nvGraphicFramePr>
        <p:xfrm>
          <a:off x="1978865" y="3497177"/>
          <a:ext cx="808892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" name="Equation" r:id="rId3" imgW="876240" imgH="571320" progId="Equation.DSMT4">
                  <p:embed/>
                </p:oleObj>
              </mc:Choice>
              <mc:Fallback>
                <p:oleObj name="Equation" r:id="rId3" imgW="876240" imgH="5713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8865" y="3497177"/>
                        <a:ext cx="808892" cy="52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61440" y="3043312"/>
            <a:ext cx="5065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That is, we iteratively calculate: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47436"/>
              </p:ext>
            </p:extLst>
          </p:nvPr>
        </p:nvGraphicFramePr>
        <p:xfrm>
          <a:off x="1978865" y="4016915"/>
          <a:ext cx="879231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3" name="Equation" r:id="rId5" imgW="952200" imgH="571320" progId="Equation.DSMT4">
                  <p:embed/>
                </p:oleObj>
              </mc:Choice>
              <mc:Fallback>
                <p:oleObj name="Equation" r:id="rId5" imgW="952200" imgH="5713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865" y="4016915"/>
                        <a:ext cx="879231" cy="52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95268" y="4536653"/>
            <a:ext cx="42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ym typeface="Symbol" panose="05050102010706020507" pitchFamily="18" charset="2"/>
              </a:rPr>
              <a:t></a:t>
            </a:r>
          </a:p>
          <a:p>
            <a:r>
              <a:rPr lang="en-US" sz="1000" dirty="0">
                <a:sym typeface="Symbol" panose="05050102010706020507" pitchFamily="18" charset="2"/>
              </a:rPr>
              <a:t></a:t>
            </a:r>
          </a:p>
          <a:p>
            <a:r>
              <a:rPr lang="en-US" sz="1000" dirty="0">
                <a:sym typeface="Symbol" panose="05050102010706020507" pitchFamily="18" charset="2"/>
              </a:rPr>
              <a:t>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15" y="1541246"/>
            <a:ext cx="4524170" cy="630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65" y="5052371"/>
            <a:ext cx="1254838" cy="528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91" y="5603998"/>
            <a:ext cx="911586" cy="585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397CB-66B6-1847-B5C0-1573B715308E}"/>
              </a:ext>
            </a:extLst>
          </p:cNvPr>
          <p:cNvSpPr txBox="1"/>
          <p:nvPr/>
        </p:nvSpPr>
        <p:spPr>
          <a:xfrm>
            <a:off x="6546869" y="2209800"/>
            <a:ext cx="1987531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5" b="1" dirty="0">
                <a:solidFill>
                  <a:srgbClr val="009900"/>
                </a:solidFill>
              </a:rPr>
              <a:t>Light board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>
                <a:cs typeface="Arial" charset="0"/>
              </a:rPr>
              <a:t>General Forecasting Formula for </a:t>
            </a:r>
            <a:br>
              <a:rPr lang="en-US" sz="3200" dirty="0">
                <a:cs typeface="Arial" charset="0"/>
              </a:rPr>
            </a:br>
            <a:r>
              <a:rPr lang="en-US" sz="3200" dirty="0">
                <a:cs typeface="Arial" charset="0"/>
              </a:rPr>
              <a:t>an AR(1)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620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453339"/>
            <a:ext cx="703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data to time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</a:t>
            </a:r>
            <a:r>
              <a:rPr lang="en-US" sz="2400" dirty="0"/>
              <a:t>, we </a:t>
            </a:r>
            <a:r>
              <a:rPr lang="en-US" sz="2400" b="1" i="1" dirty="0"/>
              <a:t>still </a:t>
            </a:r>
            <a:r>
              <a:rPr lang="en-US" sz="2400" dirty="0"/>
              <a:t>can’t calculate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/>
              <a:t> because we don’t know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326089"/>
            <a:ext cx="721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Strategy: </a:t>
            </a:r>
            <a:r>
              <a:rPr lang="en-US" sz="2400" dirty="0"/>
              <a:t>We will need to </a:t>
            </a:r>
            <a:r>
              <a:rPr lang="en-US" sz="2400" b="1" i="1" dirty="0"/>
              <a:t>forecast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(based on data to time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6" y="2012064"/>
            <a:ext cx="3550686" cy="399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198839"/>
            <a:ext cx="752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First: </a:t>
            </a:r>
            <a:r>
              <a:rPr lang="en-US" sz="2400" dirty="0"/>
              <a:t>We forecast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based on data to time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10.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798277" y="2303585"/>
          <a:ext cx="844062" cy="29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6" name="Equation" r:id="rId4" imgW="914400" imgH="319680" progId="Equation.DSMT4">
                  <p:embed/>
                </p:oleObj>
              </mc:Choice>
              <mc:Fallback>
                <p:oleObj name="Equation" r:id="rId4" imgW="914400" imgH="31968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8277" y="2303585"/>
                        <a:ext cx="844062" cy="29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57200" y="5154787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replacing actual (unknown) values with forecasts as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2" y="5658208"/>
            <a:ext cx="4501662" cy="4107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8" y="4702257"/>
            <a:ext cx="5779008" cy="410777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87553"/>
              </p:ext>
            </p:extLst>
          </p:nvPr>
        </p:nvGraphicFramePr>
        <p:xfrm>
          <a:off x="457200" y="1571726"/>
          <a:ext cx="7162800" cy="39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7" name="Equation" r:id="rId8" imgW="7759440" imgH="431640" progId="Equation.DSMT4">
                  <p:embed/>
                </p:oleObj>
              </mc:Choice>
              <mc:Fallback>
                <p:oleObj name="Equation" r:id="rId8" imgW="7759440" imgH="43164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1571726"/>
                        <a:ext cx="7162800" cy="39858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206978" y="2035663"/>
            <a:ext cx="2022622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5" b="1" dirty="0">
                <a:solidFill>
                  <a:srgbClr val="009900"/>
                </a:solidFill>
              </a:rPr>
              <a:t>Light board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>
                <a:cs typeface="Arial" charset="0"/>
              </a:rPr>
              <a:t>Forecasting Using an AR(1) Model</a:t>
            </a:r>
            <a:br>
              <a:rPr lang="en-US" sz="3200" dirty="0">
                <a:cs typeface="Arial" charset="0"/>
              </a:rPr>
            </a:br>
            <a:r>
              <a:rPr lang="en-US" sz="3200" dirty="0">
                <a:cs typeface="Arial" charset="0"/>
              </a:rPr>
              <a:t>(Example)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013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59932" y="4611550"/>
            <a:ext cx="372793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(which we can calculate)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638501"/>
            <a:ext cx="3269332" cy="410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39357"/>
            <a:ext cx="1195754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Recall: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58938"/>
            <a:ext cx="1969477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How about: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597496"/>
              </p:ext>
            </p:extLst>
          </p:nvPr>
        </p:nvGraphicFramePr>
        <p:xfrm>
          <a:off x="457200" y="2978519"/>
          <a:ext cx="7139354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" name="Equation" r:id="rId4" imgW="7734240" imgH="761760" progId="Equation.DSMT4">
                  <p:embed/>
                </p:oleObj>
              </mc:Choice>
              <mc:Fallback>
                <p:oleObj name="Equation" r:id="rId4" imgW="7734240" imgH="7617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78519"/>
                        <a:ext cx="7139354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4582146"/>
            <a:ext cx="1055077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Now: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5101726"/>
            <a:ext cx="1969477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And finally: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3975" y="5583222"/>
            <a:ext cx="2667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(which again we can calculate)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" y="1476291"/>
            <a:ext cx="4501662" cy="405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92" y="1988187"/>
            <a:ext cx="3455025" cy="4107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72" y="2512514"/>
            <a:ext cx="821553" cy="382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20845"/>
            <a:ext cx="6246055" cy="7033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80" y="5144067"/>
            <a:ext cx="4254070" cy="4107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50" y="5612545"/>
            <a:ext cx="3590075" cy="4107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85084" y="1272929"/>
            <a:ext cx="2001716" cy="490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585" b="1" dirty="0">
                <a:solidFill>
                  <a:srgbClr val="009900"/>
                </a:solidFill>
              </a:rPr>
              <a:t>Light board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cs typeface="Arial" charset="0"/>
              </a:rPr>
              <a:t>Forecasting Using an AR(1) Model</a:t>
            </a:r>
            <a:br>
              <a:rPr lang="en-US" sz="3200" dirty="0">
                <a:cs typeface="Arial" charset="0"/>
              </a:rPr>
            </a:br>
            <a:r>
              <a:rPr lang="en-US" sz="3200" dirty="0">
                <a:cs typeface="Arial" charset="0"/>
              </a:rPr>
              <a:t>(Example)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67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7" grpId="0"/>
      <p:bldP spid="12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8" y="3488963"/>
            <a:ext cx="6527409" cy="748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11942" name="Text Box 6"/>
              <p:cNvSpPr txBox="1">
                <a:spLocks noChangeArrowheads="1"/>
              </p:cNvSpPr>
              <p:nvPr/>
            </p:nvSpPr>
            <p:spPr bwMode="auto">
              <a:xfrm>
                <a:off x="305034" y="1012372"/>
                <a:ext cx="819406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that the realization </a:t>
                </a:r>
                <a:r>
                  <a:rPr lang="en-US" sz="2000" i="1" dirty="0">
                    <a:latin typeface="Times New Roman" pitchFamily="18" charset="0"/>
                  </a:rPr>
                  <a:t>X</a:t>
                </a:r>
                <a:r>
                  <a:rPr lang="en-US" sz="2000" baseline="-25000" dirty="0">
                    <a:latin typeface="Times New Roman" pitchFamily="18" charset="0"/>
                  </a:rPr>
                  <a:t> 1</a:t>
                </a:r>
                <a:r>
                  <a:rPr lang="en-US" sz="2000" dirty="0">
                    <a:latin typeface="Times New Roman" pitchFamily="18" charset="0"/>
                  </a:rPr>
                  <a:t>,... , </a:t>
                </a:r>
                <a:r>
                  <a:rPr lang="en-US" sz="2000" i="1" dirty="0">
                    <a:latin typeface="Times New Roman" pitchFamily="18" charset="0"/>
                  </a:rPr>
                  <a:t>X</a:t>
                </a:r>
                <a:r>
                  <a:rPr lang="en-US" sz="2000" baseline="-25000" dirty="0">
                    <a:latin typeface="Times New Roman" pitchFamily="18" charset="0"/>
                  </a:rPr>
                  <a:t> 80</a:t>
                </a:r>
                <a:r>
                  <a:rPr lang="en-US" sz="2000" dirty="0">
                    <a:latin typeface="Times New Roman" pitchFamily="18" charset="0"/>
                  </a:rPr>
                  <a:t> </a:t>
                </a:r>
                <a:r>
                  <a:rPr lang="en-US" sz="2000" dirty="0"/>
                  <a:t>is observed from the AR(1) model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.8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25) =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000" dirty="0">
                    <a:latin typeface="+mn-lt"/>
                    <a:cs typeface="Times New Roman" panose="02020603050405020304" pitchFamily="18" charset="0"/>
                  </a:rPr>
                  <a:t>and further that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21.77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=24.17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000" i="1" baseline="-2500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11194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034" y="1012372"/>
                <a:ext cx="819406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744" t="-4310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179124" y="4252420"/>
            <a:ext cx="74567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4.83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6347812" y="4122018"/>
            <a:ext cx="789109" cy="35443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8" y="2129135"/>
            <a:ext cx="7129742" cy="6462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1" y="4656180"/>
            <a:ext cx="5767754" cy="410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1" y="5116490"/>
            <a:ext cx="5694602" cy="4051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1" y="5571172"/>
            <a:ext cx="5728364" cy="4107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9752" y="2891135"/>
            <a:ext cx="299433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9900"/>
                </a:solidFill>
              </a:rPr>
              <a:t> Light board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7" y="2900938"/>
            <a:ext cx="2927661" cy="379828"/>
          </a:xfrm>
          <a:prstGeom prst="rect">
            <a:avLst/>
          </a:prstGeom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22031" y="404447"/>
            <a:ext cx="62601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Example: AR(1) forecasts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7" y="1642035"/>
            <a:ext cx="499403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(These data are in tswge file fig6.1nf.)</a:t>
            </a:r>
          </a:p>
        </p:txBody>
      </p:sp>
    </p:spTree>
    <p:extLst>
      <p:ext uri="{BB962C8B-B14F-4D97-AF65-F5344CB8AC3E}">
        <p14:creationId xmlns:p14="http://schemas.microsoft.com/office/powerpoint/2010/main" val="24784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1942" grpId="0"/>
      <p:bldP spid="9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8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7200" y="5556478"/>
            <a:ext cx="701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sz="2000" dirty="0">
                <a:latin typeface="Arial" charset="0"/>
              </a:rPr>
              <a:t>Predict the price of a car that weighs 3500 pounds.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t="12411" r="6331" b="47887"/>
          <a:stretch/>
        </p:blipFill>
        <p:spPr>
          <a:xfrm rot="-60000">
            <a:off x="1188720" y="701269"/>
            <a:ext cx="6456833" cy="4715474"/>
          </a:xfrm>
          <a:prstGeom prst="rect">
            <a:avLst/>
          </a:prstGeom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938954" y="936877"/>
            <a:ext cx="2819400" cy="33059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600"/>
              </a:spcBef>
            </a:pPr>
            <a:endParaRPr lang="en-US" altLang="en-US" sz="2954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 rot="-60000" flipV="1">
            <a:off x="2740269" y="3662492"/>
            <a:ext cx="1295400" cy="281354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/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457200" y="5924490"/>
            <a:ext cx="632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charset="0"/>
                <a:cs typeface="Times New Roman" pitchFamily="18" charset="0"/>
              </a:rPr>
              <a:t>Extrapolation would say that it’s about $16,000.</a:t>
            </a:r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 rot="-60000" flipV="1">
            <a:off x="2743200" y="3311503"/>
            <a:ext cx="2819400" cy="633046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/>
          </a:p>
        </p:txBody>
      </p:sp>
      <p:sp>
        <p:nvSpPr>
          <p:cNvPr id="2" name="TextBox 1"/>
          <p:cNvSpPr txBox="1"/>
          <p:nvPr/>
        </p:nvSpPr>
        <p:spPr>
          <a:xfrm>
            <a:off x="3033345" y="408314"/>
            <a:ext cx="3226778" cy="376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46" b="1" dirty="0">
                <a:solidFill>
                  <a:srgbClr val="FF0000"/>
                </a:solidFill>
              </a:rPr>
              <a:t>STAT 5371 Example</a:t>
            </a:r>
          </a:p>
        </p:txBody>
      </p:sp>
    </p:spTree>
    <p:extLst>
      <p:ext uri="{BB962C8B-B14F-4D97-AF65-F5344CB8AC3E}">
        <p14:creationId xmlns:p14="http://schemas.microsoft.com/office/powerpoint/2010/main" val="33619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  <p:bldP spid="96261" grpId="0" animBg="1"/>
      <p:bldP spid="96262" grpId="0"/>
      <p:bldP spid="9626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A241-3A17-4044-ADFD-C230AD12B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78E5D-0F35-6B43-8693-DFC21075A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with an AR(1) Model</a:t>
            </a:r>
          </a:p>
        </p:txBody>
      </p:sp>
    </p:spTree>
    <p:extLst>
      <p:ext uri="{BB962C8B-B14F-4D97-AF65-F5344CB8AC3E}">
        <p14:creationId xmlns:p14="http://schemas.microsoft.com/office/powerpoint/2010/main" val="19226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2708" y="1009433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=22.25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009433"/>
                <a:ext cx="2532185" cy="471539"/>
              </a:xfrm>
              <a:prstGeom prst="rect">
                <a:avLst/>
              </a:prstGeom>
              <a:blipFill>
                <a:blip r:embed="rId3"/>
                <a:stretch>
                  <a:fillRect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2708" y="1881437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=22.63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881437"/>
                <a:ext cx="2532185" cy="471539"/>
              </a:xfrm>
              <a:prstGeom prst="rect">
                <a:avLst/>
              </a:prstGeom>
              <a:blipFill>
                <a:blip r:embed="rId4"/>
                <a:stretch>
                  <a:fillRect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2708" y="2773680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=22.93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773680"/>
                <a:ext cx="2532185" cy="471539"/>
              </a:xfrm>
              <a:prstGeom prst="rect">
                <a:avLst/>
              </a:prstGeom>
              <a:blipFill>
                <a:blip r:embed="rId5"/>
                <a:stretch>
                  <a:fillRect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BDA96A-E507-0442-B8A8-C850A5ACA384}"/>
                  </a:ext>
                </a:extLst>
              </p:cNvPr>
              <p:cNvSpPr txBox="1"/>
              <p:nvPr/>
            </p:nvSpPr>
            <p:spPr>
              <a:xfrm>
                <a:off x="3705421" y="997486"/>
                <a:ext cx="4219379" cy="196861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baseline="-25000" dirty="0"/>
                  <a:t>80</a:t>
                </a:r>
                <a:r>
                  <a:rPr lang="en-US" sz="2400" dirty="0"/>
                  <a:t>(4)?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baseline="-25000" dirty="0"/>
                  <a:t>80</a:t>
                </a:r>
                <a:r>
                  <a:rPr lang="en-US" sz="2400" dirty="0"/>
                  <a:t>(5)?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baseline="-25000" dirty="0"/>
                  <a:t>80</a:t>
                </a:r>
                <a:r>
                  <a:rPr lang="en-US" sz="2400" dirty="0"/>
                  <a:t>(6)?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BDA96A-E507-0442-B8A8-C850A5ACA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421" y="997486"/>
                <a:ext cx="4219379" cy="1968616"/>
              </a:xfrm>
              <a:prstGeom prst="rect">
                <a:avLst/>
              </a:prstGeom>
              <a:blipFill>
                <a:blip r:embed="rId6"/>
                <a:stretch>
                  <a:fillRect l="-2312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27827AA4-F52D-574A-8869-D07329BBB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05" t="9534" r="4952" b="25097"/>
          <a:stretch/>
        </p:blipFill>
        <p:spPr>
          <a:xfrm>
            <a:off x="4419600" y="3289198"/>
            <a:ext cx="4528781" cy="30354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505" t="9534" r="4952" b="25097"/>
          <a:stretch/>
        </p:blipFill>
        <p:spPr>
          <a:xfrm>
            <a:off x="86248" y="3293164"/>
            <a:ext cx="4113573" cy="303105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3269330" y="3370478"/>
            <a:ext cx="805394" cy="25547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85161" y="4873614"/>
            <a:ext cx="234982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1334" y="4731559"/>
            <a:ext cx="234982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8395" y="4662847"/>
            <a:ext cx="178053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381000" y="4547924"/>
            <a:ext cx="3657600" cy="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4742688" y="4547923"/>
            <a:ext cx="393192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7924800" y="3339998"/>
            <a:ext cx="0" cy="265176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9D8DE-B453-284A-A571-AEC4118D1AA3}"/>
              </a:ext>
            </a:extLst>
          </p:cNvPr>
          <p:cNvSpPr txBox="1"/>
          <p:nvPr/>
        </p:nvSpPr>
        <p:spPr>
          <a:xfrm>
            <a:off x="3370769" y="4595212"/>
            <a:ext cx="178053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38C341-91F7-7346-ACBF-45D53C4931BD}"/>
              </a:ext>
            </a:extLst>
          </p:cNvPr>
          <p:cNvSpPr txBox="1"/>
          <p:nvPr/>
        </p:nvSpPr>
        <p:spPr>
          <a:xfrm>
            <a:off x="3460416" y="4556650"/>
            <a:ext cx="178053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24764-56ED-6C43-AAA5-9DA2756216A5}"/>
              </a:ext>
            </a:extLst>
          </p:cNvPr>
          <p:cNvSpPr txBox="1"/>
          <p:nvPr/>
        </p:nvSpPr>
        <p:spPr>
          <a:xfrm>
            <a:off x="3541098" y="4511826"/>
            <a:ext cx="178053" cy="38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22031" y="404447"/>
            <a:ext cx="62601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Example: AR(1) forecasts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46901" y="109558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23.17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407" y="152941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23.37</a:t>
            </a:r>
          </a:p>
        </p:txBody>
      </p:sp>
      <p:sp>
        <p:nvSpPr>
          <p:cNvPr id="5" name="Rectangle 4"/>
          <p:cNvSpPr/>
          <p:nvPr/>
        </p:nvSpPr>
        <p:spPr>
          <a:xfrm>
            <a:off x="5920407" y="193254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23.52</a:t>
            </a:r>
          </a:p>
        </p:txBody>
      </p:sp>
    </p:spTree>
    <p:extLst>
      <p:ext uri="{BB962C8B-B14F-4D97-AF65-F5344CB8AC3E}">
        <p14:creationId xmlns:p14="http://schemas.microsoft.com/office/powerpoint/2010/main" val="50684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35" grpId="0"/>
      <p:bldP spid="36" grpId="0"/>
      <p:bldP spid="37" grpId="0"/>
      <p:bldP spid="2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6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0E9-BFBF-0D47-9C5E-72B33A805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with AR(2) and AR(</a:t>
            </a:r>
            <a:r>
              <a:rPr lang="en-US" i="1" dirty="0"/>
              <a:t>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43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31511"/>
              </p:ext>
            </p:extLst>
          </p:nvPr>
        </p:nvGraphicFramePr>
        <p:xfrm>
          <a:off x="1746739" y="914400"/>
          <a:ext cx="565052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6" name="Equation" r:id="rId4" imgW="6121080" imgH="1155600" progId="Equation.DSMT4">
                  <p:embed/>
                </p:oleObj>
              </mc:Choice>
              <mc:Fallback>
                <p:oleObj name="Equation" r:id="rId4" imgW="6121080" imgH="1155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6739" y="914400"/>
                        <a:ext cx="5650523" cy="10668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054941"/>
              </p:ext>
            </p:extLst>
          </p:nvPr>
        </p:nvGraphicFramePr>
        <p:xfrm>
          <a:off x="4126523" y="2310912"/>
          <a:ext cx="187569" cy="31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7" name="Equation" r:id="rId6" imgW="203040" imgH="342720" progId="Equation.DSMT4">
                  <p:embed/>
                </p:oleObj>
              </mc:Choice>
              <mc:Fallback>
                <p:oleObj name="Equation" r:id="rId6" imgW="203040" imgH="34272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6523" y="2310912"/>
                        <a:ext cx="187569" cy="316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2008274"/>
            <a:ext cx="2933701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Example: AR(2)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062546"/>
              </p:ext>
            </p:extLst>
          </p:nvPr>
        </p:nvGraphicFramePr>
        <p:xfrm>
          <a:off x="457200" y="3031881"/>
          <a:ext cx="7596554" cy="773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8" name="Equation" r:id="rId8" imgW="8229600" imgH="838080" progId="Equation.DSMT4">
                  <p:embed/>
                </p:oleObj>
              </mc:Choice>
              <mc:Fallback>
                <p:oleObj name="Equation" r:id="rId8" imgW="8229600" imgH="8380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3031881"/>
                        <a:ext cx="7596554" cy="773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05535"/>
            <a:ext cx="1905000" cy="46166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/>
              <a:t>Forecasts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11108" y="3733800"/>
            <a:ext cx="2028092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9900"/>
                </a:solidFill>
              </a:rPr>
              <a:t>Light 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6" y="2488026"/>
            <a:ext cx="5779008" cy="46142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6942"/>
            <a:ext cx="6156022" cy="410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33606"/>
            <a:ext cx="4113393" cy="4107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70270"/>
            <a:ext cx="7101371" cy="410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6934"/>
            <a:ext cx="7405233" cy="410777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977722"/>
              </p:ext>
            </p:extLst>
          </p:nvPr>
        </p:nvGraphicFramePr>
        <p:xfrm>
          <a:off x="457200" y="5943600"/>
          <a:ext cx="4572000" cy="41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9" name="Equation" r:id="rId15" imgW="4952880" imgH="444240" progId="Equation.DSMT4">
                  <p:embed/>
                </p:oleObj>
              </mc:Choice>
              <mc:Fallback>
                <p:oleObj name="Equation" r:id="rId15" imgW="4952880" imgH="4442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" y="5943600"/>
                        <a:ext cx="4572000" cy="410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504825" y="332077"/>
            <a:ext cx="8337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b="1" dirty="0">
                <a:cs typeface="Arial" charset="0"/>
              </a:rPr>
              <a:t>Basic Formula for AR(p) Forecasts</a:t>
            </a:r>
          </a:p>
        </p:txBody>
      </p:sp>
    </p:spTree>
    <p:extLst>
      <p:ext uri="{BB962C8B-B14F-4D97-AF65-F5344CB8AC3E}">
        <p14:creationId xmlns:p14="http://schemas.microsoft.com/office/powerpoint/2010/main" val="11311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6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CC16-AF84-734F-A8A4-76742B26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14D2C-E836-2F48-AAA7-90890E8C8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with an AR(2) Model</a:t>
            </a:r>
          </a:p>
        </p:txBody>
      </p:sp>
    </p:spTree>
    <p:extLst>
      <p:ext uri="{BB962C8B-B14F-4D97-AF65-F5344CB8AC3E}">
        <p14:creationId xmlns:p14="http://schemas.microsoft.com/office/powerpoint/2010/main" val="3841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2708" y="1009433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75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=21.2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009433"/>
                <a:ext cx="2532185" cy="471539"/>
              </a:xfrm>
              <a:prstGeom prst="rect">
                <a:avLst/>
              </a:prstGeom>
              <a:blipFill>
                <a:blip r:embed="rId2"/>
                <a:stretch>
                  <a:fillRect t="-3896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2708" y="1890661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75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=21.1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890661"/>
                <a:ext cx="2532185" cy="471539"/>
              </a:xfrm>
              <a:prstGeom prst="rect">
                <a:avLst/>
              </a:prstGeom>
              <a:blipFill>
                <a:blip r:embed="rId3"/>
                <a:stretch>
                  <a:fillRect t="-384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2708" y="2728861"/>
                <a:ext cx="2532185" cy="471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75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=22.7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728861"/>
                <a:ext cx="2532185" cy="471539"/>
              </a:xfrm>
              <a:prstGeom prst="rect">
                <a:avLst/>
              </a:prstGeom>
              <a:blipFill>
                <a:blip r:embed="rId4"/>
                <a:stretch>
                  <a:fillRect t="-3896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C92F64-C89C-7A41-9182-77725A4EA344}"/>
                  </a:ext>
                </a:extLst>
              </p:cNvPr>
              <p:cNvSpPr/>
              <p:nvPr/>
            </p:nvSpPr>
            <p:spPr>
              <a:xfrm>
                <a:off x="3705421" y="997486"/>
                <a:ext cx="4572000" cy="227639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aseline="-25000" dirty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sz="2400" dirty="0"/>
                  <a:t>(4)?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aseline="-25000" dirty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sz="2400" dirty="0"/>
                  <a:t>(5)?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aseline="-25000" dirty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sz="2400" dirty="0"/>
                  <a:t>(6)?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C92F64-C89C-7A41-9182-77725A4EA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421" y="997486"/>
                <a:ext cx="4572000" cy="2276392"/>
              </a:xfrm>
              <a:prstGeom prst="rect">
                <a:avLst/>
              </a:prstGeom>
              <a:blipFill>
                <a:blip r:embed="rId5"/>
                <a:stretch>
                  <a:fillRect l="-2133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66074" y="384147"/>
            <a:ext cx="62601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Example: AR(2) forecasts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6214" t="9295" r="5242" b="25335"/>
          <a:stretch/>
        </p:blipFill>
        <p:spPr>
          <a:xfrm>
            <a:off x="273627" y="3352800"/>
            <a:ext cx="3948546" cy="29094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409C2-CD5D-934B-8E5B-DB9245F4F6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2" t="9338" r="6635" b="23735"/>
          <a:stretch/>
        </p:blipFill>
        <p:spPr>
          <a:xfrm>
            <a:off x="4191000" y="3328416"/>
            <a:ext cx="4504757" cy="306243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3287349" y="3436356"/>
            <a:ext cx="827451" cy="24670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40080" y="4597215"/>
            <a:ext cx="347472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255265" y="5454112"/>
            <a:ext cx="186690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4912" y="5371651"/>
            <a:ext cx="186690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2964" y="5492674"/>
            <a:ext cx="134007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4674570" y="4578927"/>
            <a:ext cx="397764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H="1" flipV="1">
            <a:off x="7734762" y="3402828"/>
            <a:ext cx="21336" cy="249505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4182F0-3468-DB41-9D9C-EC295AC24477}"/>
              </a:ext>
            </a:extLst>
          </p:cNvPr>
          <p:cNvSpPr txBox="1"/>
          <p:nvPr/>
        </p:nvSpPr>
        <p:spPr>
          <a:xfrm>
            <a:off x="3389736" y="5013065"/>
            <a:ext cx="186690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202CDE-04A8-7941-B9FE-D83D950DF29B}"/>
              </a:ext>
            </a:extLst>
          </p:cNvPr>
          <p:cNvSpPr txBox="1"/>
          <p:nvPr/>
        </p:nvSpPr>
        <p:spPr>
          <a:xfrm>
            <a:off x="3461454" y="4607291"/>
            <a:ext cx="186690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667949-5690-174F-BF44-F91BC355A795}"/>
              </a:ext>
            </a:extLst>
          </p:cNvPr>
          <p:cNvSpPr txBox="1"/>
          <p:nvPr/>
        </p:nvSpPr>
        <p:spPr>
          <a:xfrm>
            <a:off x="3533171" y="4167281"/>
            <a:ext cx="186690" cy="335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90868" y="1060536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25.3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0868" y="1447800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28.2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90867" y="191668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30.8</a:t>
            </a:r>
          </a:p>
        </p:txBody>
      </p:sp>
    </p:spTree>
    <p:extLst>
      <p:ext uri="{BB962C8B-B14F-4D97-AF65-F5344CB8AC3E}">
        <p14:creationId xmlns:p14="http://schemas.microsoft.com/office/powerpoint/2010/main" val="13840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3" grpId="0"/>
      <p:bldP spid="34" grpId="0"/>
      <p:bldP spid="37" grpId="0"/>
      <p:bldP spid="38" grpId="0"/>
      <p:bldP spid="39" grpId="0"/>
      <p:bldP spid="2" grpId="0"/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4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440-4384-A340-AD83-D94344647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BD74E-E0A2-B34A-AA98-6CC39493E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 AR(</a:t>
            </a:r>
            <a:r>
              <a:rPr lang="en-US" i="1" dirty="0"/>
              <a:t>p</a:t>
            </a:r>
            <a:r>
              <a:rPr lang="en-US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17578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7200" y="5556478"/>
            <a:ext cx="701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sz="2000" dirty="0">
                <a:latin typeface="Arial" charset="0"/>
              </a:rPr>
              <a:t>Predict the price of a car that weighs 3500 pounds.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t="12411" r="6331" b="47887"/>
          <a:stretch/>
        </p:blipFill>
        <p:spPr>
          <a:xfrm rot="-60000">
            <a:off x="1188720" y="701269"/>
            <a:ext cx="6456833" cy="4715474"/>
          </a:xfrm>
          <a:prstGeom prst="rect">
            <a:avLst/>
          </a:prstGeom>
        </p:spPr>
      </p:pic>
      <p:sp>
        <p:nvSpPr>
          <p:cNvPr id="96261" name="Line 5"/>
          <p:cNvSpPr>
            <a:spLocks noChangeShapeType="1"/>
          </p:cNvSpPr>
          <p:nvPr/>
        </p:nvSpPr>
        <p:spPr bwMode="auto">
          <a:xfrm rot="-60000" flipV="1">
            <a:off x="2740269" y="3662492"/>
            <a:ext cx="1295400" cy="281354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/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457200" y="5924490"/>
            <a:ext cx="632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charset="0"/>
                <a:cs typeface="Times New Roman" pitchFamily="18" charset="0"/>
              </a:rPr>
              <a:t>Extrapolation would say that it’s about $16,000.</a:t>
            </a:r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 rot="-60000" flipV="1">
            <a:off x="2743200" y="3311503"/>
            <a:ext cx="2819400" cy="633046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endParaRPr lang="en-US" sz="1662"/>
          </a:p>
        </p:txBody>
      </p:sp>
      <p:sp>
        <p:nvSpPr>
          <p:cNvPr id="2" name="TextBox 1"/>
          <p:cNvSpPr txBox="1"/>
          <p:nvPr/>
        </p:nvSpPr>
        <p:spPr>
          <a:xfrm>
            <a:off x="3033345" y="408314"/>
            <a:ext cx="3226778" cy="376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46" b="1" dirty="0">
                <a:solidFill>
                  <a:srgbClr val="FF0000"/>
                </a:solidFill>
              </a:rPr>
              <a:t>STAT </a:t>
            </a:r>
            <a:r>
              <a:rPr lang="en-US" sz="1846" b="1" dirty="0" smtClean="0">
                <a:solidFill>
                  <a:srgbClr val="FF0000"/>
                </a:solidFill>
              </a:rPr>
              <a:t>53</a:t>
            </a:r>
            <a:r>
              <a:rPr lang="en-US" sz="1846" b="1" dirty="0">
                <a:solidFill>
                  <a:srgbClr val="FF0000"/>
                </a:solidFill>
              </a:rPr>
              <a:t>7</a:t>
            </a:r>
            <a:r>
              <a:rPr lang="en-US" sz="1846" b="1" dirty="0" smtClean="0">
                <a:solidFill>
                  <a:srgbClr val="FF0000"/>
                </a:solidFill>
              </a:rPr>
              <a:t>1 </a:t>
            </a:r>
            <a:r>
              <a:rPr lang="en-US" sz="1846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781800" y="5477808"/>
            <a:ext cx="160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b="1" dirty="0">
                <a:solidFill>
                  <a:srgbClr val="FF3300"/>
                </a:solidFill>
                <a:latin typeface="Arial" charset="0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39684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34779"/>
            <a:ext cx="368672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AR(1) example (revisited)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57200" y="2000598"/>
            <a:ext cx="81940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Realization 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</a:rPr>
              <a:t> 1</a:t>
            </a:r>
            <a:r>
              <a:rPr lang="en-US" sz="2000" dirty="0">
                <a:latin typeface="Times New Roman" pitchFamily="18" charset="0"/>
              </a:rPr>
              <a:t>,... , 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</a:rPr>
              <a:t> 80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/>
              <a:t>in tswge file fig6.1nf from the AR(1) model </a:t>
            </a:r>
            <a:br>
              <a:rPr lang="en-US" sz="2000" dirty="0"/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25) 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endParaRPr lang="en-US" sz="2000" i="1" baseline="-250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07437"/>
            <a:ext cx="8229600" cy="7404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/>
              <a:t>data(fig6.1nf)</a:t>
            </a:r>
          </a:p>
          <a:p>
            <a:r>
              <a:rPr lang="en-US" sz="2000" dirty="0" err="1"/>
              <a:t>fore.arma.wge</a:t>
            </a:r>
            <a:r>
              <a:rPr lang="en-US" sz="2000" dirty="0"/>
              <a:t>(fig6.1nf,phi=.8,n.ahead=20,plot=</a:t>
            </a:r>
            <a:r>
              <a:rPr lang="en-US" sz="2000" dirty="0" err="1"/>
              <a:t>TRUE,limits</a:t>
            </a:r>
            <a:r>
              <a:rPr lang="en-US" sz="2000" dirty="0"/>
              <a:t>=FALSE)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559314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These commands plot the realization and the </a:t>
            </a:r>
            <a:r>
              <a:rPr lang="en-US" sz="2000" dirty="0" err="1"/>
              <a:t>n.ahead</a:t>
            </a:r>
            <a:r>
              <a:rPr lang="en-US" sz="2000" dirty="0"/>
              <a:t>=20 forecasts shown below. The values of the forecasts are in $f of the output.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tswge</a:t>
            </a:r>
            <a:r>
              <a:rPr lang="en-US" dirty="0"/>
              <a:t> Forecasting 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573" t="8647" b="23107"/>
          <a:stretch/>
        </p:blipFill>
        <p:spPr>
          <a:xfrm>
            <a:off x="2930769" y="4343401"/>
            <a:ext cx="3089031" cy="22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5573" t="8647" b="23107"/>
          <a:stretch/>
        </p:blipFill>
        <p:spPr>
          <a:xfrm>
            <a:off x="2930769" y="4343401"/>
            <a:ext cx="3089030" cy="22281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r>
              <a:rPr lang="en-US" dirty="0"/>
              <a:t> Forecasting Examples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34779"/>
            <a:ext cx="368672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AR(2) example (revisited)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57200" y="2000598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Realization 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</a:rPr>
              <a:t> 1</a:t>
            </a:r>
            <a:r>
              <a:rPr lang="en-US" sz="2000" dirty="0">
                <a:latin typeface="Times New Roman" pitchFamily="18" charset="0"/>
              </a:rPr>
              <a:t>,... , 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</a:rPr>
              <a:t> 75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/>
              <a:t>from the AR(2) model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- 1.6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.8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25) 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endParaRPr lang="en-US" sz="2000" i="1" baseline="-25000" dirty="0"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2481072"/>
            <a:ext cx="8229600" cy="105765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/>
              <a:t>x2=</a:t>
            </a:r>
            <a:r>
              <a:rPr lang="en-US" sz="2000" dirty="0" err="1"/>
              <a:t>gen.arma.wge</a:t>
            </a:r>
            <a:r>
              <a:rPr lang="en-US" sz="2000" dirty="0"/>
              <a:t>(n=75,phi=c(1.6,-.8),</a:t>
            </a:r>
            <a:r>
              <a:rPr lang="en-US" sz="2000" dirty="0" err="1"/>
              <a:t>sn</a:t>
            </a:r>
            <a:r>
              <a:rPr lang="en-US" sz="2000" dirty="0"/>
              <a:t>=24)</a:t>
            </a:r>
          </a:p>
          <a:p>
            <a:r>
              <a:rPr lang="en-US" sz="2000" dirty="0"/>
              <a:t>x2=x2+25</a:t>
            </a:r>
          </a:p>
          <a:p>
            <a:r>
              <a:rPr lang="en-US" sz="2000" dirty="0" err="1"/>
              <a:t>fore.arma.wge</a:t>
            </a:r>
            <a:r>
              <a:rPr lang="en-US" sz="2000" dirty="0"/>
              <a:t>(x2,phi=c(1.6,-.8),</a:t>
            </a:r>
            <a:r>
              <a:rPr lang="en-US" sz="2000" dirty="0" err="1"/>
              <a:t>n.ahead</a:t>
            </a:r>
            <a:r>
              <a:rPr lang="en-US" sz="2000" dirty="0"/>
              <a:t>=20,limits=FALSE)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3553218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These commands plot the realization and the </a:t>
            </a:r>
            <a:r>
              <a:rPr lang="en-US" sz="2000" dirty="0" err="1"/>
              <a:t>n.ahead</a:t>
            </a:r>
            <a:r>
              <a:rPr lang="en-US" sz="2000" dirty="0"/>
              <a:t>=20 forecasts shown below. The values of the forecasts are in $f of the output.</a:t>
            </a:r>
          </a:p>
        </p:txBody>
      </p:sp>
    </p:spTree>
    <p:extLst>
      <p:ext uri="{BB962C8B-B14F-4D97-AF65-F5344CB8AC3E}">
        <p14:creationId xmlns:p14="http://schemas.microsoft.com/office/powerpoint/2010/main" val="4690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0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0F34-2284-9B49-8033-3CA7C9896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Eventual Forecast Function</a:t>
            </a:r>
          </a:p>
        </p:txBody>
      </p:sp>
    </p:spTree>
    <p:extLst>
      <p:ext uri="{BB962C8B-B14F-4D97-AF65-F5344CB8AC3E}">
        <p14:creationId xmlns:p14="http://schemas.microsoft.com/office/powerpoint/2010/main" val="11172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000" dirty="0"/>
              <a:t>Eventual</a:t>
            </a:r>
            <a:r>
              <a:rPr lang="en-US" dirty="0"/>
              <a:t> Forecast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5486399" cy="4494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Two key observations from two </a:t>
            </a:r>
            <a:br>
              <a:rPr lang="en-US" sz="2600" dirty="0"/>
            </a:br>
            <a:r>
              <a:rPr lang="en-US" sz="2600" dirty="0"/>
              <a:t>previous forecast plots obtained using:</a:t>
            </a:r>
          </a:p>
          <a:p>
            <a:pPr marL="474796" indent="-474796">
              <a:spcBef>
                <a:spcPts val="600"/>
              </a:spcBef>
              <a:buFont typeface="+mj-lt"/>
              <a:buAutoNum type="arabicPeriod"/>
            </a:pPr>
            <a:r>
              <a:rPr lang="en-US" sz="2600" dirty="0"/>
              <a:t>In both cases, the forecasts behave like the autocorrelations.</a:t>
            </a:r>
          </a:p>
          <a:p>
            <a:pPr marL="896838" lvl="1" indent="-47479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AR(1) case: forecasts have </a:t>
            </a:r>
            <a:br>
              <a:rPr lang="en-US" sz="2200" dirty="0"/>
            </a:br>
            <a:r>
              <a:rPr lang="en-US" sz="2200" dirty="0"/>
              <a:t>exponential shape (although </a:t>
            </a:r>
            <a:br>
              <a:rPr lang="en-US" sz="2200" dirty="0"/>
            </a:br>
            <a:r>
              <a:rPr lang="en-US" sz="2200" dirty="0"/>
              <a:t>increasing instead of decreasing)</a:t>
            </a:r>
          </a:p>
          <a:p>
            <a:pPr marL="896838" lvl="1" indent="-47479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AR(2) case: forecasts look like </a:t>
            </a:r>
            <a:br>
              <a:rPr lang="en-US" sz="2200" dirty="0"/>
            </a:br>
            <a:r>
              <a:rPr lang="en-US" sz="2200" dirty="0"/>
              <a:t>a damped sinusoid (AR part has complex conjugate roots)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05" t="9534" r="4952" b="25097"/>
          <a:stretch/>
        </p:blipFill>
        <p:spPr>
          <a:xfrm>
            <a:off x="5867400" y="2553148"/>
            <a:ext cx="3069680" cy="2028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822" t="9338" r="6635" b="23735"/>
          <a:stretch/>
        </p:blipFill>
        <p:spPr>
          <a:xfrm>
            <a:off x="5867400" y="4613928"/>
            <a:ext cx="2964706" cy="201547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8188568" y="2602386"/>
            <a:ext cx="0" cy="17129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8188568" y="4654602"/>
            <a:ext cx="0" cy="166849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426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52" t="9534" r="4952" b="23098"/>
          <a:stretch/>
        </p:blipFill>
        <p:spPr>
          <a:xfrm>
            <a:off x="917750" y="4220083"/>
            <a:ext cx="3692262" cy="22642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05" t="9534" r="4952" b="25097"/>
          <a:stretch/>
        </p:blipFill>
        <p:spPr>
          <a:xfrm>
            <a:off x="5029612" y="4202701"/>
            <a:ext cx="3675438" cy="21749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01117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 startAt="2"/>
            </a:pPr>
            <a:r>
              <a:rPr lang="en-US" sz="2400" dirty="0"/>
              <a:t>The forecasts </a:t>
            </a:r>
            <a:r>
              <a:rPr lang="en-US" sz="2400" b="1" i="1" dirty="0"/>
              <a:t>tend toward the realization mean </a:t>
            </a:r>
            <a:r>
              <a:rPr lang="en-US" sz="2400" dirty="0"/>
              <a:t>as number of steps ahead increases.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524949"/>
              </p:ext>
            </p:extLst>
          </p:nvPr>
        </p:nvGraphicFramePr>
        <p:xfrm>
          <a:off x="332935" y="3660827"/>
          <a:ext cx="1008185" cy="26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0" name="Equation" r:id="rId6" imgW="1091880" imgH="291960" progId="Equation.DSMT4">
                  <p:embed/>
                </p:oleObj>
              </mc:Choice>
              <mc:Fallback>
                <p:oleObj name="Equation" r:id="rId6" imgW="1091880" imgH="2919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2935" y="3660827"/>
                        <a:ext cx="1008185" cy="269631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 bwMode="auto">
          <a:xfrm>
            <a:off x="861350" y="3962598"/>
            <a:ext cx="2866588" cy="117770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171535"/>
              </p:ext>
            </p:extLst>
          </p:nvPr>
        </p:nvGraphicFramePr>
        <p:xfrm>
          <a:off x="7825154" y="3692769"/>
          <a:ext cx="996462" cy="26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1" name="Equation" r:id="rId8" imgW="1079280" imgH="291960" progId="Equation.DSMT4">
                  <p:embed/>
                </p:oleObj>
              </mc:Choice>
              <mc:Fallback>
                <p:oleObj name="Equation" r:id="rId8" imgW="1079280" imgH="2919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25154" y="3692769"/>
                        <a:ext cx="996462" cy="269631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>
            <a:cxnSpLocks/>
          </p:cNvCxnSpPr>
          <p:nvPr/>
        </p:nvCxnSpPr>
        <p:spPr bwMode="auto">
          <a:xfrm flipH="1">
            <a:off x="7620000" y="4003897"/>
            <a:ext cx="1143000" cy="110150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477108" y="3897331"/>
            <a:ext cx="2954215" cy="4048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AR(1) with 30 forecasts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7077" y="3897331"/>
            <a:ext cx="3024554" cy="4048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AR(2) with 50 forecasts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4" y="2132227"/>
            <a:ext cx="6296177" cy="6007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4" y="3479640"/>
            <a:ext cx="3331933" cy="38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000" dirty="0"/>
              <a:t>Eventual</a:t>
            </a:r>
            <a:r>
              <a:rPr lang="en-US" dirty="0"/>
              <a:t> Forecast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9804" y="2761163"/>
            <a:ext cx="6052757" cy="616851"/>
            <a:chOff x="919804" y="2761163"/>
            <a:chExt cx="6052757" cy="61685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099"/>
            <a:stretch/>
          </p:blipFill>
          <p:spPr>
            <a:xfrm>
              <a:off x="919804" y="2761163"/>
              <a:ext cx="299396" cy="6007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1"/>
            <a:stretch/>
          </p:blipFill>
          <p:spPr>
            <a:xfrm>
              <a:off x="1163223" y="2777233"/>
              <a:ext cx="5809338" cy="600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4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905-4C81-E44A-8CBB-684668C12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Formula for Forecasting with ARMA(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52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33" y="1348009"/>
            <a:ext cx="7135134" cy="138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64622"/>
            <a:ext cx="8229600" cy="238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Note: </a:t>
            </a:r>
            <a:r>
              <a:rPr lang="en-US" sz="2400" dirty="0"/>
              <a:t>These forecasts depend on white-noise variance estimates. Obtaining these estimates is computationally intensive. (See Woodward et al. (2017).)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MA part of the model affects the forecasts, and the eventual forecasts behave in much the same way as they would for the AR part of the model.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7403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/>
              <a:t>In practice, </a:t>
            </a:r>
            <a:r>
              <a:rPr lang="en-US" sz="2400" dirty="0"/>
              <a:t>we will obtain ARMA(</a:t>
            </a:r>
            <a:r>
              <a:rPr lang="en-US" sz="2400" i="1" dirty="0" err="1"/>
              <a:t>p</a:t>
            </a:r>
            <a:r>
              <a:rPr lang="en-US" sz="2400" dirty="0" err="1"/>
              <a:t>,</a:t>
            </a:r>
            <a:r>
              <a:rPr lang="en-US" sz="2400" i="1" dirty="0" err="1"/>
              <a:t>q</a:t>
            </a:r>
            <a:r>
              <a:rPr lang="en-US" sz="2400" dirty="0"/>
              <a:t>) (and AR(</a:t>
            </a:r>
            <a:r>
              <a:rPr lang="en-US" sz="2400" i="1" dirty="0"/>
              <a:t>p</a:t>
            </a:r>
            <a:r>
              <a:rPr lang="en-US" sz="2400" dirty="0"/>
              <a:t>)) forecasts using </a:t>
            </a:r>
            <a:r>
              <a:rPr lang="en-US" sz="2400" b="1" dirty="0" err="1"/>
              <a:t>tswge</a:t>
            </a:r>
            <a:r>
              <a:rPr lang="en-US" sz="2400" b="1" dirty="0"/>
              <a:t> </a:t>
            </a:r>
            <a:r>
              <a:rPr lang="en-US" sz="2400" dirty="0"/>
              <a:t>function</a:t>
            </a:r>
            <a:r>
              <a:rPr lang="en-US" sz="2400" b="1" dirty="0"/>
              <a:t> </a:t>
            </a:r>
            <a:r>
              <a:rPr lang="en-US" sz="2400" b="1" dirty="0" err="1"/>
              <a:t>fore.arma.wge</a:t>
            </a:r>
            <a:r>
              <a:rPr lang="en-US" sz="2400" b="1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cs typeface="Arial" charset="0"/>
              </a:rPr>
              <a:t>Basic Formula for ARMA(</a:t>
            </a:r>
            <a:r>
              <a:rPr lang="en-US" sz="3200" i="1" dirty="0" err="1">
                <a:cs typeface="Arial" charset="0"/>
              </a:rPr>
              <a:t>p</a:t>
            </a:r>
            <a:r>
              <a:rPr lang="en-US" sz="3200" dirty="0" err="1">
                <a:cs typeface="Arial" charset="0"/>
              </a:rPr>
              <a:t>,</a:t>
            </a:r>
            <a:r>
              <a:rPr lang="en-US" sz="3200" i="1" dirty="0" err="1">
                <a:cs typeface="Arial" charset="0"/>
              </a:rPr>
              <a:t>q</a:t>
            </a:r>
            <a:r>
              <a:rPr lang="en-US" sz="3200" dirty="0">
                <a:cs typeface="Arial" charset="0"/>
              </a:rPr>
              <a:t>) </a:t>
            </a:r>
            <a:br>
              <a:rPr lang="en-US" sz="3200" dirty="0">
                <a:cs typeface="Arial" charset="0"/>
              </a:rPr>
            </a:br>
            <a:r>
              <a:rPr lang="en-US" sz="3200" dirty="0">
                <a:cs typeface="Arial" charset="0"/>
              </a:rPr>
              <a:t>Forecasts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94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7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64956"/>
            <a:ext cx="83058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</a:rPr>
              <a:t>Note: </a:t>
            </a:r>
            <a:r>
              <a:rPr lang="en-US" sz="2800" b="1" dirty="0"/>
              <a:t>Forecasting is extrapolating.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03376"/>
            <a:ext cx="83058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Lesson from regression analysis and 5371 example?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0000"/>
                </a:solidFill>
              </a:rPr>
              <a:t>Be careful when extrapolating!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764292"/>
            <a:ext cx="8305800" cy="1615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However, it’s not very important to: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“Predict” the sunspot number for 2012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“Predict” sales for the previous quarter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E6BF3-7BF1-A54C-9375-696EBAD7E06B}"/>
              </a:ext>
            </a:extLst>
          </p:cNvPr>
          <p:cNvSpPr/>
          <p:nvPr/>
        </p:nvSpPr>
        <p:spPr>
          <a:xfrm>
            <a:off x="457200" y="4471594"/>
            <a:ext cx="830580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0000"/>
                </a:solidFill>
              </a:rPr>
              <a:t>Sometimes we need to extrapolate!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7201EC-6DB2-5848-B8EB-372BA69C8F5E}"/>
              </a:ext>
            </a:extLst>
          </p:cNvPr>
          <p:cNvSpPr/>
          <p:nvPr/>
        </p:nvSpPr>
        <p:spPr>
          <a:xfrm>
            <a:off x="457200" y="5024735"/>
            <a:ext cx="830580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0000"/>
                </a:solidFill>
              </a:rPr>
              <a:t>That is, sometimes we need to forecast!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54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5" grpId="0" build="p" bldLvl="2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9FB-DCCB-5D43-9BB3-E0CCDE7CE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43CE-088C-944B-9D05-756C7339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Forecast Examples</a:t>
            </a:r>
          </a:p>
        </p:txBody>
      </p:sp>
    </p:spTree>
    <p:extLst>
      <p:ext uri="{BB962C8B-B14F-4D97-AF65-F5344CB8AC3E}">
        <p14:creationId xmlns:p14="http://schemas.microsoft.com/office/powerpoint/2010/main" val="2666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1480692"/>
            <a:ext cx="82296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ARMA(2,1) example in Woodward et al. (2017)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See Woodward et al. (2017) Appendix 6B for more details.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5660B-4B06-3D4A-8BB4-D484007BD64E}"/>
              </a:ext>
            </a:extLst>
          </p:cNvPr>
          <p:cNvSpPr/>
          <p:nvPr/>
        </p:nvSpPr>
        <p:spPr>
          <a:xfrm>
            <a:off x="336262" y="2467630"/>
            <a:ext cx="3946371" cy="60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8" dirty="0"/>
              <a:t>x2=</a:t>
            </a:r>
            <a:r>
              <a:rPr lang="en-US" sz="1108" dirty="0" err="1"/>
              <a:t>gen.arma.wge</a:t>
            </a:r>
            <a:r>
              <a:rPr lang="en-US" sz="1108" dirty="0"/>
              <a:t>(n=75,phi=c(1.6,-.8),</a:t>
            </a:r>
            <a:r>
              <a:rPr lang="en-US" sz="1108" dirty="0" err="1"/>
              <a:t>sn</a:t>
            </a:r>
            <a:r>
              <a:rPr lang="en-US" sz="1108" dirty="0"/>
              <a:t>=24)</a:t>
            </a:r>
          </a:p>
          <a:p>
            <a:r>
              <a:rPr lang="en-US" sz="1108" dirty="0"/>
              <a:t>x2=x2+25</a:t>
            </a:r>
          </a:p>
          <a:p>
            <a:r>
              <a:rPr lang="en-US" sz="1108" dirty="0" err="1"/>
              <a:t>fore.arma.wge</a:t>
            </a:r>
            <a:r>
              <a:rPr lang="en-US" sz="1108" dirty="0"/>
              <a:t>(x2,phi=c(1.6,-.8), </a:t>
            </a:r>
            <a:r>
              <a:rPr lang="en-US" sz="1108" dirty="0" err="1"/>
              <a:t>n.ahead</a:t>
            </a:r>
            <a:r>
              <a:rPr lang="en-US" sz="1108" dirty="0"/>
              <a:t>=20,limits=FALSE)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24877-AF2D-A746-A4BA-1B232D062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6" t="9847" r="3717" b="23228"/>
          <a:stretch/>
        </p:blipFill>
        <p:spPr>
          <a:xfrm>
            <a:off x="762000" y="3276600"/>
            <a:ext cx="3425190" cy="25393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A6A3F-5B95-5C4B-83B4-65BED7D460E6}"/>
              </a:ext>
            </a:extLst>
          </p:cNvPr>
          <p:cNvSpPr/>
          <p:nvPr/>
        </p:nvSpPr>
        <p:spPr>
          <a:xfrm>
            <a:off x="4352478" y="2645275"/>
            <a:ext cx="4755663" cy="248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15" dirty="0" err="1"/>
              <a:t>fore.arma.wge</a:t>
            </a:r>
            <a:r>
              <a:rPr lang="en-US" sz="1015" dirty="0"/>
              <a:t>(x2,phi=c(1.6,-.8), theta = -.9, </a:t>
            </a:r>
            <a:r>
              <a:rPr lang="en-US" sz="1015" dirty="0" err="1"/>
              <a:t>n.ahead</a:t>
            </a:r>
            <a:r>
              <a:rPr lang="en-US" sz="1015" dirty="0"/>
              <a:t>=20,limits=FALSE)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B6BD3-DF59-EC4C-9C9C-3F0D2466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" t="1821" b="4868"/>
          <a:stretch/>
        </p:blipFill>
        <p:spPr>
          <a:xfrm>
            <a:off x="5257800" y="3291840"/>
            <a:ext cx="2809455" cy="236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r>
              <a:rPr lang="en-US" dirty="0"/>
              <a:t> Forecasting Examples</a:t>
            </a:r>
          </a:p>
        </p:txBody>
      </p:sp>
    </p:spTree>
    <p:extLst>
      <p:ext uri="{BB962C8B-B14F-4D97-AF65-F5344CB8AC3E}">
        <p14:creationId xmlns:p14="http://schemas.microsoft.com/office/powerpoint/2010/main" val="85767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0235-0A57-FC4E-977F-E1586BA50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432F-E63A-E246-9446-CB73E5DD4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Canadian Lynx Example</a:t>
            </a:r>
          </a:p>
        </p:txBody>
      </p:sp>
    </p:spTree>
    <p:extLst>
      <p:ext uri="{BB962C8B-B14F-4D97-AF65-F5344CB8AC3E}">
        <p14:creationId xmlns:p14="http://schemas.microsoft.com/office/powerpoint/2010/main" val="28560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tswge Forecasting Examples: </a:t>
            </a:r>
            <a:br>
              <a:rPr lang="en-US" sz="3200" dirty="0"/>
            </a:br>
            <a:r>
              <a:rPr lang="en-US" sz="3200" dirty="0"/>
              <a:t>Canadian Lynx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FB54C-C858-2F4D-B340-A8C4F791FB81}"/>
              </a:ext>
            </a:extLst>
          </p:cNvPr>
          <p:cNvSpPr/>
          <p:nvPr/>
        </p:nvSpPr>
        <p:spPr>
          <a:xfrm>
            <a:off x="762000" y="2546421"/>
            <a:ext cx="6787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 – 1.3</a:t>
            </a:r>
            <a:r>
              <a:rPr lang="en-US" sz="2400" i="1" dirty="0"/>
              <a:t>B</a:t>
            </a:r>
            <a:r>
              <a:rPr lang="en-US" sz="2400" dirty="0"/>
              <a:t> + 0.7</a:t>
            </a:r>
            <a:r>
              <a:rPr lang="en-US" sz="2400" i="1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– 0.1</a:t>
            </a:r>
            <a:r>
              <a:rPr lang="en-US" sz="2400" i="1" dirty="0"/>
              <a:t>B</a:t>
            </a:r>
            <a:r>
              <a:rPr lang="en-US" sz="2400" baseline="30000" dirty="0"/>
              <a:t>3</a:t>
            </a:r>
            <a:r>
              <a:rPr lang="en-US" sz="2400" dirty="0"/>
              <a:t> + 0.2</a:t>
            </a:r>
            <a:r>
              <a:rPr lang="en-US" sz="2400" i="1" dirty="0"/>
              <a:t>B</a:t>
            </a:r>
            <a:r>
              <a:rPr lang="en-US" sz="2400" baseline="30000" dirty="0"/>
              <a:t>4</a:t>
            </a:r>
            <a:r>
              <a:rPr lang="en-US" sz="2400" dirty="0"/>
              <a:t>)(</a:t>
            </a:r>
            <a:r>
              <a:rPr lang="en-US" sz="2400" i="1" dirty="0"/>
              <a:t>X</a:t>
            </a:r>
            <a:r>
              <a:rPr lang="en-US" sz="2400" i="1" baseline="-25000" dirty="0"/>
              <a:t>t</a:t>
            </a:r>
            <a:r>
              <a:rPr lang="en-US" sz="2400" i="1" dirty="0"/>
              <a:t> </a:t>
            </a:r>
            <a:r>
              <a:rPr lang="en-US" sz="2400" dirty="0"/>
              <a:t>– 2.9) = </a:t>
            </a:r>
            <a:r>
              <a:rPr lang="en-US" sz="2400" i="1" dirty="0"/>
              <a:t>a</a:t>
            </a:r>
            <a:r>
              <a:rPr lang="en-US" sz="2400" i="1" baseline="-25000" dirty="0"/>
              <a:t>t</a:t>
            </a:r>
            <a:r>
              <a:rPr lang="en-US" sz="2400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83BE20-AEC9-3345-9190-823A8CFCDA8B}"/>
              </a:ext>
            </a:extLst>
          </p:cNvPr>
          <p:cNvSpPr/>
          <p:nvPr/>
        </p:nvSpPr>
        <p:spPr>
          <a:xfrm>
            <a:off x="762000" y="3700199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(1 – 0.7</a:t>
            </a:r>
            <a:r>
              <a:rPr lang="en-US" sz="2400" i="1" dirty="0"/>
              <a:t>B</a:t>
            </a:r>
            <a:r>
              <a:rPr lang="en-US" sz="2400" dirty="0"/>
              <a:t> – 0.1</a:t>
            </a:r>
            <a:r>
              <a:rPr lang="en-US" sz="2400" i="1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+ 0.2</a:t>
            </a:r>
            <a:r>
              <a:rPr lang="en-US" sz="2400" i="1" dirty="0"/>
              <a:t>B</a:t>
            </a:r>
            <a:r>
              <a:rPr lang="en-US" sz="2400" baseline="30000" dirty="0"/>
              <a:t>3</a:t>
            </a:r>
            <a:r>
              <a:rPr lang="en-US" sz="2400" dirty="0"/>
              <a:t> + 0.3</a:t>
            </a:r>
            <a:r>
              <a:rPr lang="en-US" sz="2400" i="1" dirty="0"/>
              <a:t>B</a:t>
            </a:r>
            <a:r>
              <a:rPr lang="en-US" sz="2400" baseline="30000" dirty="0"/>
              <a:t>4</a:t>
            </a:r>
            <a:r>
              <a:rPr lang="en-US" sz="2400" dirty="0"/>
              <a:t>) (</a:t>
            </a:r>
            <a:r>
              <a:rPr lang="en-US" sz="2400" i="1" dirty="0"/>
              <a:t>X</a:t>
            </a:r>
            <a:r>
              <a:rPr lang="en-US" sz="2400" i="1" baseline="-25000" dirty="0"/>
              <a:t>t</a:t>
            </a:r>
            <a:r>
              <a:rPr lang="en-US" sz="2400" dirty="0"/>
              <a:t> – 2.9) = (1 + .6</a:t>
            </a:r>
            <a:r>
              <a:rPr lang="en-US" sz="2400" i="1" dirty="0"/>
              <a:t>B</a:t>
            </a:r>
            <a:r>
              <a:rPr lang="en-US" sz="2400" dirty="0"/>
              <a:t>)</a:t>
            </a:r>
            <a:r>
              <a:rPr lang="en-US" sz="2400" i="1" dirty="0"/>
              <a:t>a</a:t>
            </a:r>
            <a:r>
              <a:rPr lang="en-US" sz="2400" i="1" baseline="-25000" dirty="0"/>
              <a:t>t</a:t>
            </a:r>
            <a:r>
              <a:rPr lang="en-US" sz="24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0978B-8FEC-AA42-A7A3-05B466DB2717}"/>
              </a:ext>
            </a:extLst>
          </p:cNvPr>
          <p:cNvSpPr/>
          <p:nvPr/>
        </p:nvSpPr>
        <p:spPr>
          <a:xfrm>
            <a:off x="1219200" y="4277087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ARMA(4,1): phi = c(0.7, 0.1, –0.2, –0.3), theta = –.6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F6416-E868-1042-9F49-D7A214916590}"/>
              </a:ext>
            </a:extLst>
          </p:cNvPr>
          <p:cNvSpPr/>
          <p:nvPr/>
        </p:nvSpPr>
        <p:spPr>
          <a:xfrm>
            <a:off x="1219200" y="3123310"/>
            <a:ext cx="4844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AR(4): phi = c(1.3, –0.7, 0.1, –0.2)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74956-7ED0-684C-8502-E74AE37F8F4E}"/>
              </a:ext>
            </a:extLst>
          </p:cNvPr>
          <p:cNvSpPr/>
          <p:nvPr/>
        </p:nvSpPr>
        <p:spPr>
          <a:xfrm>
            <a:off x="457200" y="5471098"/>
            <a:ext cx="830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AR(11)</a:t>
            </a:r>
          </a:p>
          <a:p>
            <a:r>
              <a:rPr lang="en-US" sz="1400" dirty="0"/>
              <a:t>phi = c(1.1676, –0.5446, 0.2662, –0.3094, 0.1540, –0.1463, 0.0569, –0.0294, 0.1346, 0.2021, –0.3394)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B2F755-7D57-2743-8723-F0EAACB4B133}"/>
              </a:ext>
            </a:extLst>
          </p:cNvPr>
          <p:cNvSpPr/>
          <p:nvPr/>
        </p:nvSpPr>
        <p:spPr>
          <a:xfrm>
            <a:off x="457200" y="16002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Show how increasing the order of the AR factor helps grab the cycle in the data AR(4), ARMA(4,1), and AR(11).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60B46-08EA-7D4B-8868-63C23BEF5113}"/>
              </a:ext>
            </a:extLst>
          </p:cNvPr>
          <p:cNvSpPr/>
          <p:nvPr/>
        </p:nvSpPr>
        <p:spPr>
          <a:xfrm>
            <a:off x="609600" y="7132322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fs4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c(1.3, -0.7, 0.1, -0.2),</a:t>
            </a:r>
            <a:r>
              <a:rPr lang="en-US" sz="1200" dirty="0" err="1"/>
              <a:t>n.ahead</a:t>
            </a:r>
            <a:r>
              <a:rPr lang="en-US" sz="1200" dirty="0"/>
              <a:t> = 40,limits = FALSE)</a:t>
            </a:r>
          </a:p>
          <a:p>
            <a:r>
              <a:rPr lang="en-US" sz="1200" dirty="0"/>
              <a:t>fs41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c(0.7, 0.1, -0.2, -0.3), theta = -.6,n.ahead = 40,limits = FALSE)</a:t>
            </a:r>
          </a:p>
          <a:p>
            <a:r>
              <a:rPr lang="en-US" sz="1200" dirty="0"/>
              <a:t>fs11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c(1.1676, -0.5446, 0.2662, -0.3094, 0.1540, -0.1463, 0.0569, -0.0294, 0.1346, 0.2021, -0.3394),</a:t>
            </a:r>
            <a:r>
              <a:rPr lang="en-US" sz="1200" dirty="0" err="1"/>
              <a:t>n.ahead</a:t>
            </a:r>
            <a:r>
              <a:rPr lang="en-US" sz="1200" dirty="0"/>
              <a:t> = 40,limits = FALSE)</a:t>
            </a:r>
          </a:p>
        </p:txBody>
      </p:sp>
    </p:spTree>
    <p:extLst>
      <p:ext uri="{BB962C8B-B14F-4D97-AF65-F5344CB8AC3E}">
        <p14:creationId xmlns:p14="http://schemas.microsoft.com/office/powerpoint/2010/main" val="3525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6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49A8-EE7B-9945-9E7C-7771E5297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Limits and ARMA Forecasts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64F0A-D49E-5E44-9ADB-6022478E5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0881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Probability Limits for ARMA Forecasts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880418"/>
              </p:ext>
            </p:extLst>
          </p:nvPr>
        </p:nvGraphicFramePr>
        <p:xfrm>
          <a:off x="3798277" y="2686049"/>
          <a:ext cx="844062" cy="28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2" name="Equation" r:id="rId4" imgW="914400" imgH="306720" progId="Equation.DSMT4">
                  <p:embed/>
                </p:oleObj>
              </mc:Choice>
              <mc:Fallback>
                <p:oleObj name="Equation" r:id="rId4" imgW="914400" imgH="3067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8277" y="2686049"/>
                        <a:ext cx="844062" cy="28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57200" y="1505232"/>
            <a:ext cx="1576754" cy="518475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Setting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654552"/>
            <a:ext cx="1459054" cy="518475"/>
          </a:xfrm>
          <a:prstGeom prst="rect">
            <a:avLst/>
          </a:prstGeom>
          <a:noFill/>
        </p:spPr>
        <p:txBody>
          <a:bodyPr wrap="square" lIns="0" rtlCol="0" anchor="b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Recall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91004"/>
              </p:ext>
            </p:extLst>
          </p:nvPr>
        </p:nvGraphicFramePr>
        <p:xfrm>
          <a:off x="457200" y="4198924"/>
          <a:ext cx="7696200" cy="687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3" name="Equation" r:id="rId6" imgW="7391160" imgH="660240" progId="Equation.DSMT4">
                  <p:embed/>
                </p:oleObj>
              </mc:Choice>
              <mc:Fallback>
                <p:oleObj name="Equation" r:id="rId6" imgW="7391160" imgH="6602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4198924"/>
                        <a:ext cx="7696200" cy="687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958865"/>
              </p:ext>
            </p:extLst>
          </p:nvPr>
        </p:nvGraphicFramePr>
        <p:xfrm>
          <a:off x="457200" y="4823753"/>
          <a:ext cx="821348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4" name="Equation" r:id="rId8" imgW="7492680" imgH="1320480" progId="Equation.DSMT4">
                  <p:embed/>
                </p:oleObj>
              </mc:Choice>
              <mc:Fallback>
                <p:oleObj name="Equation" r:id="rId8" imgW="7492680" imgH="13204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823753"/>
                        <a:ext cx="821348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7246"/>
            <a:ext cx="8071104" cy="13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991784"/>
              </p:ext>
            </p:extLst>
          </p:nvPr>
        </p:nvGraphicFramePr>
        <p:xfrm>
          <a:off x="3798277" y="2847959"/>
          <a:ext cx="844062" cy="28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0" name="Equation" r:id="rId4" imgW="914400" imgH="306720" progId="Equation.DSMT4">
                  <p:embed/>
                </p:oleObj>
              </mc:Choice>
              <mc:Fallback>
                <p:oleObj name="Equation" r:id="rId4" imgW="914400" imgH="3067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8277" y="2847959"/>
                        <a:ext cx="844062" cy="28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2"/>
          <a:stretch/>
        </p:blipFill>
        <p:spPr>
          <a:xfrm>
            <a:off x="914400" y="4029475"/>
            <a:ext cx="1620715" cy="5176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1505232"/>
            <a:ext cx="1459054" cy="51847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Facts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070115"/>
            <a:ext cx="492369" cy="43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dirty="0"/>
              <a:t>A.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4029475"/>
            <a:ext cx="492369" cy="43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dirty="0"/>
              <a:t>C.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4834416"/>
            <a:ext cx="492369" cy="43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dirty="0"/>
              <a:t>D.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5587218"/>
            <a:ext cx="1333617" cy="9003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7200" y="3453902"/>
            <a:ext cx="492369" cy="43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dirty="0"/>
              <a:t>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77438"/>
            <a:ext cx="4709863" cy="1288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3622"/>
            <a:ext cx="7444623" cy="399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4008120"/>
            <a:ext cx="3061130" cy="517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0"/>
            <a:ext cx="3832039" cy="984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Probability Limits for ARMA Forecasts</a:t>
            </a:r>
          </a:p>
        </p:txBody>
      </p:sp>
    </p:spTree>
    <p:extLst>
      <p:ext uri="{BB962C8B-B14F-4D97-AF65-F5344CB8AC3E}">
        <p14:creationId xmlns:p14="http://schemas.microsoft.com/office/powerpoint/2010/main" val="17517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7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C578-3452-744F-92A0-4AB65BB1E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382000" cy="900546"/>
          </a:xfrm>
        </p:spPr>
        <p:txBody>
          <a:bodyPr/>
          <a:lstStyle/>
          <a:p>
            <a:r>
              <a:rPr lang="en-US" dirty="0"/>
              <a:t>Psi Weights and ARMA Models</a:t>
            </a:r>
          </a:p>
        </p:txBody>
      </p:sp>
    </p:spTree>
    <p:extLst>
      <p:ext uri="{BB962C8B-B14F-4D97-AF65-F5344CB8AC3E}">
        <p14:creationId xmlns:p14="http://schemas.microsoft.com/office/powerpoint/2010/main" val="6726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65883"/>
              </p:ext>
            </p:extLst>
          </p:nvPr>
        </p:nvGraphicFramePr>
        <p:xfrm>
          <a:off x="457199" y="1502549"/>
          <a:ext cx="2708031" cy="44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0" name="Equation" r:id="rId3" imgW="2616120" imgH="431640" progId="Equation.DSMT4">
                  <p:embed/>
                </p:oleObj>
              </mc:Choice>
              <mc:Fallback>
                <p:oleObj name="Equation" r:id="rId3" imgW="2616120" imgH="431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99" y="1502549"/>
                        <a:ext cx="2708031" cy="44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89835"/>
              </p:ext>
            </p:extLst>
          </p:nvPr>
        </p:nvGraphicFramePr>
        <p:xfrm>
          <a:off x="2648243" y="2032433"/>
          <a:ext cx="2602523" cy="468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1" name="Equation" r:id="rId5" imgW="2819160" imgH="507960" progId="Equation.DSMT4">
                  <p:embed/>
                </p:oleObj>
              </mc:Choice>
              <mc:Fallback>
                <p:oleObj name="Equation" r:id="rId5" imgW="2819160" imgH="507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48243" y="2032433"/>
                        <a:ext cx="2602523" cy="468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6241" y="1504295"/>
            <a:ext cx="357260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can be expressed as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2629"/>
              </p:ext>
            </p:extLst>
          </p:nvPr>
        </p:nvGraphicFramePr>
        <p:xfrm>
          <a:off x="3165231" y="3538848"/>
          <a:ext cx="1887415" cy="98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2" name="Equation" r:id="rId7" imgW="2044440" imgH="1066680" progId="Equation.DSMT4">
                  <p:embed/>
                </p:oleObj>
              </mc:Choice>
              <mc:Fallback>
                <p:oleObj name="Equation" r:id="rId7" imgW="2044440" imgH="10666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5231" y="3538848"/>
                        <a:ext cx="1887415" cy="98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868732"/>
              </p:ext>
            </p:extLst>
          </p:nvPr>
        </p:nvGraphicFramePr>
        <p:xfrm>
          <a:off x="3165231" y="2626793"/>
          <a:ext cx="1266092" cy="83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3" name="Equation" r:id="rId9" imgW="1371600" imgH="901440" progId="Equation.DSMT4">
                  <p:embed/>
                </p:oleObj>
              </mc:Choice>
              <mc:Fallback>
                <p:oleObj name="Equation" r:id="rId9" imgW="1371600" imgH="9014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65231" y="2626793"/>
                        <a:ext cx="1266092" cy="83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4594443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Recall?: </a:t>
            </a:r>
            <a:r>
              <a:rPr lang="en-US" sz="2400" dirty="0"/>
              <a:t>The ratio of two polynomials is a (possibly infinite order) polynomial.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459404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See Woodward et al. (2017) for more details concerning calculating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dirty="0"/>
              <a:t>-weights.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A Note About the </a:t>
            </a:r>
            <a:r>
              <a:rPr lang="en-US" sz="3200" i="1" dirty="0" err="1">
                <a:latin typeface="Symbol" panose="05050102010706020507" pitchFamily="18" charset="2"/>
              </a:rPr>
              <a:t>y</a:t>
            </a:r>
            <a:r>
              <a:rPr lang="en-US" sz="3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3200" dirty="0" err="1"/>
              <a:t>’s</a:t>
            </a:r>
            <a:r>
              <a:rPr lang="en-US" sz="3200" dirty="0"/>
              <a:t> for </a:t>
            </a:r>
            <a:br>
              <a:rPr lang="en-US" sz="3200" dirty="0"/>
            </a:br>
            <a:r>
              <a:rPr lang="en-US" sz="3200" dirty="0"/>
              <a:t>ARMA(</a:t>
            </a:r>
            <a:r>
              <a:rPr lang="en-US" sz="3200" i="1" dirty="0"/>
              <a:t>p</a:t>
            </a:r>
            <a:r>
              <a:rPr lang="en-US" sz="3200" dirty="0"/>
              <a:t>,</a:t>
            </a:r>
            <a:r>
              <a:rPr lang="en-US" sz="3200" i="1" dirty="0"/>
              <a:t>q</a:t>
            </a:r>
            <a:r>
              <a:rPr lang="en-US" sz="3200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291666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8C17-0BFB-524B-837B-99D50B9DA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Psi Weights for ARMA Models</a:t>
            </a:r>
          </a:p>
        </p:txBody>
      </p:sp>
    </p:spTree>
    <p:extLst>
      <p:ext uri="{BB962C8B-B14F-4D97-AF65-F5344CB8AC3E}">
        <p14:creationId xmlns:p14="http://schemas.microsoft.com/office/powerpoint/2010/main" val="17395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3329" y="304800"/>
            <a:ext cx="1969477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/>
              <a:t>Example: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21170" y="342305"/>
            <a:ext cx="4543764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585" dirty="0">
                <a:latin typeface="Symbol" panose="05050102010706020507" pitchFamily="18" charset="2"/>
                <a:cs typeface="Times New Roman" panose="02020603050405020304" pitchFamily="18" charset="0"/>
              </a:rPr>
              <a:t>- 1.2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+ .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585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85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 </a:t>
            </a:r>
            <a:r>
              <a:rPr lang="en-US" sz="2585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585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.</a:t>
            </a:r>
            <a:r>
              <a:rPr lang="en-US" sz="2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585" i="1" baseline="-25000" dirty="0"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089191"/>
              </p:ext>
            </p:extLst>
          </p:nvPr>
        </p:nvGraphicFramePr>
        <p:xfrm>
          <a:off x="2321169" y="900235"/>
          <a:ext cx="4822176" cy="757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" name="Equation" r:id="rId3" imgW="5499000" imgH="863280" progId="Equation.DSMT4">
                  <p:embed/>
                </p:oleObj>
              </mc:Choice>
              <mc:Fallback>
                <p:oleObj name="Equation" r:id="rId3" imgW="5499000" imgH="8632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1169" y="900235"/>
                        <a:ext cx="4822176" cy="757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197033"/>
              </p:ext>
            </p:extLst>
          </p:nvPr>
        </p:nvGraphicFramePr>
        <p:xfrm>
          <a:off x="746223" y="2301980"/>
          <a:ext cx="2149377" cy="100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" name="Equation" r:id="rId5" imgW="2450880" imgH="1143000" progId="Equation.DSMT4">
                  <p:embed/>
                </p:oleObj>
              </mc:Choice>
              <mc:Fallback>
                <p:oleObj name="Equation" r:id="rId5" imgW="2450880" imgH="11430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6223" y="2301980"/>
                        <a:ext cx="2149377" cy="100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329" y="1796054"/>
            <a:ext cx="498230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Dividing polynomials (remember?)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556738" y="3628914"/>
            <a:ext cx="996462" cy="4545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4301" y="3596383"/>
            <a:ext cx="1587305" cy="490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85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6738" y="2272455"/>
            <a:ext cx="2250831" cy="546945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>
                <a:solidFill>
                  <a:srgbClr val="009900"/>
                </a:solidFill>
              </a:rPr>
              <a:t>Light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>
          <a:xfrm>
            <a:off x="1600200" y="3202077"/>
            <a:ext cx="6858000" cy="30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5556738" y="3640015"/>
            <a:ext cx="996462" cy="4545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8769" y="3128634"/>
            <a:ext cx="2250831" cy="511381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>
                <a:solidFill>
                  <a:srgbClr val="009900"/>
                </a:solidFill>
              </a:rPr>
              <a:t>Light board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329" y="304800"/>
            <a:ext cx="1969477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/>
              <a:t>Example: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321170" y="342305"/>
            <a:ext cx="4543764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585" dirty="0">
                <a:latin typeface="Symbol" panose="05050102010706020507" pitchFamily="18" charset="2"/>
                <a:cs typeface="Times New Roman" panose="02020603050405020304" pitchFamily="18" charset="0"/>
              </a:rPr>
              <a:t>- 1.2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+ .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585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85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 </a:t>
            </a:r>
            <a:r>
              <a:rPr lang="en-US" sz="2585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58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585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.</a:t>
            </a:r>
            <a:r>
              <a:rPr lang="en-US" sz="2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585" i="1" baseline="-25000" dirty="0">
              <a:latin typeface="Times New Roman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855577"/>
              </p:ext>
            </p:extLst>
          </p:nvPr>
        </p:nvGraphicFramePr>
        <p:xfrm>
          <a:off x="2321169" y="900235"/>
          <a:ext cx="4822176" cy="757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2" name="Equation" r:id="rId3" imgW="5499000" imgH="863280" progId="Equation.DSMT4">
                  <p:embed/>
                </p:oleObj>
              </mc:Choice>
              <mc:Fallback>
                <p:oleObj name="Equation" r:id="rId3" imgW="5499000" imgH="8632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1169" y="900235"/>
                        <a:ext cx="4822176" cy="757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53328" y="1796054"/>
            <a:ext cx="7904871" cy="5074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So, in this case,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0 </a:t>
            </a:r>
            <a:r>
              <a:rPr lang="en-US" sz="2400" dirty="0">
                <a:latin typeface="Symbol" panose="05050102010706020507" pitchFamily="18" charset="2"/>
              </a:rPr>
              <a:t>= 1,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1 </a:t>
            </a:r>
            <a:r>
              <a:rPr lang="en-US" sz="2400" dirty="0">
                <a:latin typeface="Symbol" panose="05050102010706020507" pitchFamily="18" charset="2"/>
              </a:rPr>
              <a:t>= .7,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2 </a:t>
            </a:r>
            <a:r>
              <a:rPr lang="en-US" sz="2400" dirty="0">
                <a:latin typeface="Symbol" panose="05050102010706020507" pitchFamily="18" charset="2"/>
              </a:rPr>
              <a:t>= .24,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3 </a:t>
            </a:r>
            <a:r>
              <a:rPr lang="en-US" sz="2400" dirty="0">
                <a:latin typeface="Symbol" panose="05050102010706020507" pitchFamily="18" charset="2"/>
              </a:rPr>
              <a:t>= -.132,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06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6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5412-F3A7-4A49-BB38-39567928A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r>
              <a:rPr lang="en-US" dirty="0"/>
              <a:t> and Psi Weights</a:t>
            </a:r>
          </a:p>
        </p:txBody>
      </p:sp>
    </p:spTree>
    <p:extLst>
      <p:ext uri="{BB962C8B-B14F-4D97-AF65-F5344CB8AC3E}">
        <p14:creationId xmlns:p14="http://schemas.microsoft.com/office/powerpoint/2010/main" val="3083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511498"/>
            <a:ext cx="3624775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Return to example: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64403"/>
            <a:ext cx="7174523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In practice: </a:t>
            </a:r>
            <a:r>
              <a:rPr lang="en-US" sz="2400" dirty="0"/>
              <a:t>We will find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i="1" dirty="0"/>
              <a:t>-</a:t>
            </a:r>
            <a:r>
              <a:rPr lang="en-US" sz="2400" dirty="0"/>
              <a:t>weights using tswge function </a:t>
            </a:r>
            <a:r>
              <a:rPr lang="en-US" sz="2400" dirty="0" err="1"/>
              <a:t>psi.weights.wge</a:t>
            </a:r>
            <a:r>
              <a:rPr lang="en-US" sz="2400" dirty="0"/>
              <a:t>.</a:t>
            </a:r>
            <a:endParaRPr lang="en-US" sz="2400" dirty="0">
              <a:latin typeface="Symbol" panose="05050102010706020507" pitchFamily="18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370385" y="1510233"/>
            <a:ext cx="4783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- 1.2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+ 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 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i="1" baseline="-250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21347"/>
            <a:ext cx="73152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We calculated the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i="1" dirty="0"/>
              <a:t>-</a:t>
            </a:r>
            <a:r>
              <a:rPr lang="en-US" sz="2400" dirty="0"/>
              <a:t>weights to be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0 </a:t>
            </a:r>
            <a:r>
              <a:rPr lang="en-US" sz="2400" dirty="0">
                <a:latin typeface="Symbol" panose="05050102010706020507" pitchFamily="18" charset="2"/>
              </a:rPr>
              <a:t>= 1,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1 </a:t>
            </a:r>
            <a:r>
              <a:rPr lang="en-US" sz="2400" dirty="0">
                <a:latin typeface="Symbol" panose="05050102010706020507" pitchFamily="18" charset="2"/>
              </a:rPr>
              <a:t>= .7,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2 </a:t>
            </a:r>
            <a:r>
              <a:rPr lang="en-US" sz="2400" dirty="0">
                <a:latin typeface="Symbol" panose="05050102010706020507" pitchFamily="18" charset="2"/>
              </a:rPr>
              <a:t>= .24,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3 </a:t>
            </a:r>
            <a:r>
              <a:rPr lang="en-US" sz="2400" dirty="0">
                <a:latin typeface="Symbol" panose="05050102010706020507" pitchFamily="18" charset="2"/>
              </a:rPr>
              <a:t>= -.132,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026688"/>
            <a:ext cx="2532185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B050"/>
                </a:solidFill>
              </a:rPr>
              <a:t>Using </a:t>
            </a:r>
            <a:r>
              <a:rPr lang="en-US" sz="2400" b="1" dirty="0" err="1">
                <a:solidFill>
                  <a:srgbClr val="00B050"/>
                </a:solidFill>
              </a:rPr>
              <a:t>tswge</a:t>
            </a:r>
            <a:r>
              <a:rPr lang="en-US" sz="2400" b="1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483920"/>
            <a:ext cx="7315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/>
              <a:t>psi.weights.wge</a:t>
            </a:r>
            <a:r>
              <a:rPr lang="en-US" sz="2400" dirty="0"/>
              <a:t>(phi=c(1.2,-.6),theta=.5,lag.max=5)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4453544"/>
            <a:ext cx="7139354" cy="400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[1]  0.70000  0.24000 –0.13200 –0.30240 –0.28368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968732"/>
            <a:ext cx="7305822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gives the output (for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1</a:t>
            </a:r>
            <a:r>
              <a:rPr lang="en-US" sz="2400" dirty="0">
                <a:latin typeface="Symbol" panose="05050102010706020507" pitchFamily="18" charset="2"/>
              </a:rPr>
              <a:t> 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400" dirty="0">
                <a:latin typeface="Symbol" panose="05050102010706020507" pitchFamily="18" charset="2"/>
              </a:rPr>
              <a:t>,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5</a:t>
            </a:r>
            <a:r>
              <a:rPr lang="en-US" sz="2400" dirty="0"/>
              <a:t>)</a:t>
            </a:r>
            <a:r>
              <a:rPr lang="en-US" sz="2400" baseline="-25000" dirty="0">
                <a:latin typeface="Symbol" panose="05050102010706020507" pitchFamily="18" charset="2"/>
              </a:rPr>
              <a:t>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4876800"/>
            <a:ext cx="604910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which agree with the above calculations.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57088"/>
            <a:ext cx="4635305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Note: </a:t>
            </a:r>
            <a:r>
              <a:rPr lang="en-US" sz="2400" i="1" dirty="0">
                <a:latin typeface="Symbol" panose="05050102010706020507" pitchFamily="18" charset="2"/>
              </a:rPr>
              <a:t>y</a:t>
            </a:r>
            <a:r>
              <a:rPr lang="en-US" sz="2400" baseline="-25000" dirty="0">
                <a:latin typeface="Symbol" panose="05050102010706020507" pitchFamily="18" charset="2"/>
              </a:rPr>
              <a:t>0 </a:t>
            </a:r>
            <a:r>
              <a:rPr lang="en-US" sz="2400" dirty="0">
                <a:latin typeface="Symbol" panose="05050102010706020507" pitchFamily="18" charset="2"/>
              </a:rPr>
              <a:t> </a:t>
            </a:r>
            <a:r>
              <a:rPr lang="en-US" sz="2400" dirty="0"/>
              <a:t>is always equal to 1. 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8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72BD-A774-8F49-B54F-94E52F34D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Various Forecasts</a:t>
            </a:r>
          </a:p>
        </p:txBody>
      </p:sp>
    </p:spTree>
    <p:extLst>
      <p:ext uri="{BB962C8B-B14F-4D97-AF65-F5344CB8AC3E}">
        <p14:creationId xmlns:p14="http://schemas.microsoft.com/office/powerpoint/2010/main" val="4448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60BA-C7C1-8D4D-B077-03BA44D1A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Limits for ARMA Forecasts</a:t>
            </a:r>
          </a:p>
        </p:txBody>
      </p:sp>
    </p:spTree>
    <p:extLst>
      <p:ext uri="{BB962C8B-B14F-4D97-AF65-F5344CB8AC3E}">
        <p14:creationId xmlns:p14="http://schemas.microsoft.com/office/powerpoint/2010/main" val="42759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/>
          <a:stretch/>
        </p:blipFill>
        <p:spPr>
          <a:xfrm>
            <a:off x="3095332" y="1600200"/>
            <a:ext cx="3108080" cy="1434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215" y="1903375"/>
            <a:ext cx="1629977" cy="419201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9900"/>
                </a:solidFill>
              </a:rPr>
              <a:t>Light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67" y="3289773"/>
            <a:ext cx="3618210" cy="1502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46872"/>
            <a:ext cx="8384345" cy="10860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Probability Limits for ARMA Forecasts</a:t>
            </a:r>
          </a:p>
        </p:txBody>
      </p:sp>
    </p:spTree>
    <p:extLst>
      <p:ext uri="{BB962C8B-B14F-4D97-AF65-F5344CB8AC3E}">
        <p14:creationId xmlns:p14="http://schemas.microsoft.com/office/powerpoint/2010/main" val="13893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996" name="Text Box 4"/>
          <p:cNvSpPr txBox="1">
            <a:spLocks noChangeArrowheads="1"/>
          </p:cNvSpPr>
          <p:nvPr/>
        </p:nvSpPr>
        <p:spPr bwMode="auto">
          <a:xfrm>
            <a:off x="422031" y="2657856"/>
            <a:ext cx="15591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3200" b="1" dirty="0"/>
              <a:t>Notes:</a:t>
            </a:r>
          </a:p>
        </p:txBody>
      </p:sp>
      <p:graphicFrame>
        <p:nvGraphicFramePr>
          <p:cNvPr id="31569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337032"/>
              </p:ext>
            </p:extLst>
          </p:nvPr>
        </p:nvGraphicFramePr>
        <p:xfrm>
          <a:off x="422031" y="3332653"/>
          <a:ext cx="6294231" cy="405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4" name="Equation" r:id="rId4" imgW="6108480" imgH="393480" progId="Equation.DSMT4">
                  <p:embed/>
                </p:oleObj>
              </mc:Choice>
              <mc:Fallback>
                <p:oleObj name="Equation" r:id="rId4" imgW="6108480" imgH="393480" progId="Equation.DSMT4">
                  <p:embed/>
                  <p:pic>
                    <p:nvPicPr>
                      <p:cNvPr id="31569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031" y="3332653"/>
                        <a:ext cx="6294231" cy="405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92587"/>
              </p:ext>
            </p:extLst>
          </p:nvPr>
        </p:nvGraphicFramePr>
        <p:xfrm>
          <a:off x="422031" y="3849444"/>
          <a:ext cx="8013367" cy="81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5" name="Equation" r:id="rId6" imgW="7772400" imgH="787320" progId="Equation.DSMT4">
                  <p:embed/>
                </p:oleObj>
              </mc:Choice>
              <mc:Fallback>
                <p:oleObj name="Equation" r:id="rId6" imgW="7772400" imgH="7873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031" y="3849444"/>
                        <a:ext cx="8013367" cy="81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66" y="1256714"/>
            <a:ext cx="3902734" cy="11816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131278" y="5706893"/>
            <a:ext cx="7936522" cy="50011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See Woodward et al. (2017) Chapters 6 and 7.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7" y="4768086"/>
            <a:ext cx="6990915" cy="427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7" y="5174961"/>
            <a:ext cx="6400487" cy="508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4543743" y="1674179"/>
            <a:ext cx="492369" cy="48380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1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  <a:r>
              <a:rPr lang="en-US" sz="3600" dirty="0"/>
              <a:t>% Probability Limits for Forecasts</a:t>
            </a:r>
          </a:p>
        </p:txBody>
      </p:sp>
    </p:spTree>
    <p:extLst>
      <p:ext uri="{BB962C8B-B14F-4D97-AF65-F5344CB8AC3E}">
        <p14:creationId xmlns:p14="http://schemas.microsoft.com/office/powerpoint/2010/main" val="30550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6996" grpId="0"/>
      <p:bldP spid="9" grpId="0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F586-295F-594F-9160-F1C61BBA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Limits for ARMA Forecasts with </a:t>
            </a:r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TextBox 2"/>
          <p:cNvSpPr txBox="1">
            <a:spLocks noChangeArrowheads="1"/>
          </p:cNvSpPr>
          <p:nvPr/>
        </p:nvSpPr>
        <p:spPr bwMode="auto">
          <a:xfrm>
            <a:off x="533400" y="756139"/>
            <a:ext cx="830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endParaRPr lang="en-US" sz="1800">
              <a:latin typeface="Calibri" pitchFamily="34" charset="0"/>
            </a:endParaRPr>
          </a:p>
        </p:txBody>
      </p:sp>
      <p:sp>
        <p:nvSpPr>
          <p:cNvPr id="105476" name="TextBox 3"/>
          <p:cNvSpPr txBox="1">
            <a:spLocks noChangeArrowheads="1"/>
          </p:cNvSpPr>
          <p:nvPr/>
        </p:nvSpPr>
        <p:spPr bwMode="auto">
          <a:xfrm>
            <a:off x="450165" y="474785"/>
            <a:ext cx="36646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ARMA(2,1) example:</a:t>
            </a:r>
            <a:endParaRPr lang="en-US" sz="2800" dirty="0">
              <a:latin typeface="Calibri" pitchFamily="34" charset="0"/>
            </a:endParaRPr>
          </a:p>
        </p:txBody>
      </p:sp>
      <p:graphicFrame>
        <p:nvGraphicFramePr>
          <p:cNvPr id="1054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542616"/>
              </p:ext>
            </p:extLst>
          </p:nvPr>
        </p:nvGraphicFramePr>
        <p:xfrm>
          <a:off x="542192" y="1229984"/>
          <a:ext cx="3675185" cy="111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2" name="Equation" r:id="rId4" imgW="3390900" imgH="1028700" progId="Equation.DSMT4">
                  <p:embed/>
                </p:oleObj>
              </mc:Choice>
              <mc:Fallback>
                <p:oleObj name="Equation" r:id="rId4" imgW="3390900" imgH="1028700" progId="Equation.DSMT4">
                  <p:embed/>
                  <p:pic>
                    <p:nvPicPr>
                      <p:cNvPr id="10547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92" y="1229984"/>
                        <a:ext cx="3675185" cy="111515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264468"/>
              </p:ext>
            </p:extLst>
          </p:nvPr>
        </p:nvGraphicFramePr>
        <p:xfrm>
          <a:off x="4572000" y="1248508"/>
          <a:ext cx="3915508" cy="3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3" name="Equation" r:id="rId6" imgW="4241520" imgH="406080" progId="Equation.DSMT4">
                  <p:embed/>
                </p:oleObj>
              </mc:Choice>
              <mc:Fallback>
                <p:oleObj name="Equation" r:id="rId6" imgW="4241520" imgH="406080" progId="Equation.DSMT4">
                  <p:embed/>
                  <p:pic>
                    <p:nvPicPr>
                      <p:cNvPr id="10547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48508"/>
                        <a:ext cx="3915508" cy="37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52260"/>
              </p:ext>
            </p:extLst>
          </p:nvPr>
        </p:nvGraphicFramePr>
        <p:xfrm>
          <a:off x="4560277" y="1670538"/>
          <a:ext cx="4290646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4" name="Equation" r:id="rId8" imgW="4647960" imgH="825480" progId="Equation.DSMT4">
                  <p:embed/>
                </p:oleObj>
              </mc:Choice>
              <mc:Fallback>
                <p:oleObj name="Equation" r:id="rId8" imgW="4647960" imgH="825480" progId="Equation.DSMT4">
                  <p:embed/>
                  <p:pic>
                    <p:nvPicPr>
                      <p:cNvPr id="10548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277" y="1670538"/>
                        <a:ext cx="4290646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828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173813"/>
              </p:ext>
            </p:extLst>
          </p:nvPr>
        </p:nvGraphicFramePr>
        <p:xfrm>
          <a:off x="450165" y="4037580"/>
          <a:ext cx="6605955" cy="2181599"/>
        </p:xfrm>
        <a:graphic>
          <a:graphicData uri="http://schemas.openxmlformats.org/drawingml/2006/table">
            <a:tbl>
              <a:tblPr/>
              <a:tblGrid>
                <a:gridCol w="220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7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ush Script MT" pitchFamily="66" charset="0"/>
                          <a:cs typeface="Arial" charset="0"/>
                        </a:rPr>
                        <a:t>l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Forecast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Half-width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51.40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1.70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50.46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2.07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49.73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2.11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49.42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2.12</a:t>
                      </a:r>
                    </a:p>
                  </a:txBody>
                  <a:tcPr marL="91468" marR="91468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1204029"/>
            <a:ext cx="3752850" cy="1170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2666252"/>
            <a:ext cx="4653593" cy="1232330"/>
          </a:xfrm>
          <a:prstGeom prst="rect">
            <a:avLst/>
          </a:prstGeom>
        </p:spPr>
      </p:pic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CE625509-2241-9446-A159-77704BF4D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069575"/>
              </p:ext>
            </p:extLst>
          </p:nvPr>
        </p:nvGraphicFramePr>
        <p:xfrm>
          <a:off x="3998741" y="494853"/>
          <a:ext cx="4950069" cy="47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5" name="Equation" r:id="rId12" imgW="4647960" imgH="444240" progId="Equation.DSMT4">
                  <p:embed/>
                </p:oleObj>
              </mc:Choice>
              <mc:Fallback>
                <p:oleObj name="Equation" r:id="rId12" imgW="4647960" imgH="444240" progId="Equation.DSMT4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741" y="494853"/>
                        <a:ext cx="4950069" cy="473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06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8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67" name="Text Box 7"/>
          <p:cNvSpPr txBox="1">
            <a:spLocks noChangeArrowheads="1"/>
          </p:cNvSpPr>
          <p:nvPr/>
        </p:nvSpPr>
        <p:spPr bwMode="auto">
          <a:xfrm>
            <a:off x="1567962" y="3638490"/>
            <a:ext cx="6008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Forecasts with 95% probability limits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604" b="20801"/>
          <a:stretch/>
        </p:blipFill>
        <p:spPr>
          <a:xfrm>
            <a:off x="2681654" y="998005"/>
            <a:ext cx="3645877" cy="2605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6047" b="20801"/>
          <a:stretch/>
        </p:blipFill>
        <p:spPr>
          <a:xfrm>
            <a:off x="2681654" y="4038600"/>
            <a:ext cx="3645877" cy="2661844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50164" y="474785"/>
            <a:ext cx="36646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ARMA(2,1) example:</a:t>
            </a:r>
            <a:endParaRPr lang="en-US" sz="2800" dirty="0">
              <a:latin typeface="Calibri" pitchFamily="34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43780"/>
              </p:ext>
            </p:extLst>
          </p:nvPr>
        </p:nvGraphicFramePr>
        <p:xfrm>
          <a:off x="3998741" y="494853"/>
          <a:ext cx="4950069" cy="47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5" name="Equation" r:id="rId6" imgW="4647960" imgH="444240" progId="Equation.DSMT4">
                  <p:embed/>
                </p:oleObj>
              </mc:Choice>
              <mc:Fallback>
                <p:oleObj name="Equation" r:id="rId6" imgW="4647960" imgH="44424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741" y="494853"/>
                        <a:ext cx="4950069" cy="473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6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2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68DC-359A-794B-9BD1-986C0BF1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tswge</a:t>
            </a:r>
            <a:r>
              <a:rPr lang="en-US" dirty="0"/>
              <a:t> and Probability Limits (aka Forecast Limits)</a:t>
            </a:r>
          </a:p>
        </p:txBody>
      </p:sp>
    </p:spTree>
    <p:extLst>
      <p:ext uri="{BB962C8B-B14F-4D97-AF65-F5344CB8AC3E}">
        <p14:creationId xmlns:p14="http://schemas.microsoft.com/office/powerpoint/2010/main" val="8869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57200" y="3193174"/>
            <a:ext cx="6096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200" b="1" dirty="0"/>
              <a:t>Example:</a:t>
            </a:r>
            <a:r>
              <a:rPr lang="en-US" sz="2200" b="1" dirty="0">
                <a:solidFill>
                  <a:srgbClr val="0000FB"/>
                </a:solidFill>
              </a:rPr>
              <a:t> </a:t>
            </a:r>
            <a:r>
              <a:rPr lang="en-US" sz="2200" dirty="0"/>
              <a:t>Forecasts using the AR(1)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09600"/>
            <a:ext cx="7737231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B050"/>
                </a:solidFill>
              </a:rPr>
              <a:t>tswge demo: showing forecast limits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604550"/>
            <a:ext cx="7610622" cy="2415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data(fig6.1nf)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(fig6.1nf,phi=.8,n.ahead=20,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plot=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(fig6.1nf,phi=.8,n.ahead=20,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plot=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269699"/>
            <a:ext cx="7877908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/>
              <a:t>To forecast from a stationary ARMA model and show 95% probability limits, use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227722"/>
            <a:ext cx="7610622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x,phi,theta,n.ahead,plot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156260"/>
              </p:ext>
            </p:extLst>
          </p:nvPr>
        </p:nvGraphicFramePr>
        <p:xfrm>
          <a:off x="5943600" y="3262098"/>
          <a:ext cx="2542442" cy="34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9" name="Equation" r:id="rId3" imgW="2882880" imgH="393480" progId="Equation.DSMT4">
                  <p:embed/>
                </p:oleObj>
              </mc:Choice>
              <mc:Fallback>
                <p:oleObj name="Equation" r:id="rId3" imgW="2882880" imgH="39348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262098"/>
                        <a:ext cx="2542442" cy="347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m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10" y="1412474"/>
            <a:ext cx="2042981" cy="624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95" y="2162907"/>
            <a:ext cx="3689956" cy="514878"/>
          </a:xfrm>
          <a:prstGeom prst="rect">
            <a:avLst/>
          </a:prstGeom>
        </p:spPr>
      </p:pic>
      <p:pic>
        <p:nvPicPr>
          <p:cNvPr id="9" name="Picture 8" descr="tm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795" y="2703107"/>
            <a:ext cx="5261405" cy="5148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429003"/>
            <a:ext cx="2743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400" b="1" dirty="0">
                <a:latin typeface="Arial" charset="0"/>
              </a:rPr>
              <a:t>Example signals:</a:t>
            </a:r>
          </a:p>
        </p:txBody>
      </p:sp>
      <p:pic>
        <p:nvPicPr>
          <p:cNvPr id="13" name="Picture 12" descr="tmp.gif"/>
          <p:cNvPicPr>
            <a:picLocks noChangeAspect="1"/>
          </p:cNvPicPr>
          <p:nvPr/>
        </p:nvPicPr>
        <p:blipFill>
          <a:blip r:embed="rId6"/>
          <a:srcRect t="34513" b="30975"/>
          <a:stretch>
            <a:fillRect/>
          </a:stretch>
        </p:blipFill>
        <p:spPr>
          <a:xfrm>
            <a:off x="3159760" y="3921369"/>
            <a:ext cx="2885460" cy="562708"/>
          </a:xfrm>
          <a:prstGeom prst="rect">
            <a:avLst/>
          </a:prstGeom>
        </p:spPr>
      </p:pic>
      <p:pic>
        <p:nvPicPr>
          <p:cNvPr id="14" name="Picture 13" descr="tmp.gif"/>
          <p:cNvPicPr>
            <a:picLocks noChangeAspect="1"/>
          </p:cNvPicPr>
          <p:nvPr/>
        </p:nvPicPr>
        <p:blipFill>
          <a:blip r:embed="rId6"/>
          <a:srcRect b="65487"/>
          <a:stretch>
            <a:fillRect/>
          </a:stretch>
        </p:blipFill>
        <p:spPr>
          <a:xfrm>
            <a:off x="3159760" y="3429000"/>
            <a:ext cx="2885460" cy="562708"/>
          </a:xfrm>
          <a:prstGeom prst="rect">
            <a:avLst/>
          </a:prstGeom>
        </p:spPr>
      </p:pic>
      <p:pic>
        <p:nvPicPr>
          <p:cNvPr id="15" name="Picture 14" descr="tmp.gif"/>
          <p:cNvPicPr>
            <a:picLocks noChangeAspect="1"/>
          </p:cNvPicPr>
          <p:nvPr/>
        </p:nvPicPr>
        <p:blipFill>
          <a:blip r:embed="rId6"/>
          <a:srcRect t="69025" b="-12165"/>
          <a:stretch>
            <a:fillRect/>
          </a:stretch>
        </p:blipFill>
        <p:spPr>
          <a:xfrm>
            <a:off x="3159760" y="4554415"/>
            <a:ext cx="2885460" cy="7033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43600" y="4563813"/>
            <a:ext cx="2268415" cy="490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62" dirty="0"/>
              <a:t>, </a:t>
            </a:r>
            <a:r>
              <a:rPr lang="en-US" sz="2585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62" dirty="0"/>
              <a:t> </a:t>
            </a:r>
            <a:r>
              <a:rPr lang="en-US" sz="2585" dirty="0"/>
              <a:t>constant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latin typeface="Arial" charset="0"/>
              </a:rPr>
              <a:t>Deterministic Signal-Plus-Noise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64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873389"/>
              </p:ext>
            </p:extLst>
          </p:nvPr>
        </p:nvGraphicFramePr>
        <p:xfrm>
          <a:off x="3374781" y="1286256"/>
          <a:ext cx="4473819" cy="42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3" name="Equation" r:id="rId4" imgW="4711680" imgH="444240" progId="Equation.DSMT4">
                  <p:embed/>
                </p:oleObj>
              </mc:Choice>
              <mc:Fallback>
                <p:oleObj name="Equation" r:id="rId4" imgW="4711680" imgH="4442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781" y="1286256"/>
                        <a:ext cx="4473819" cy="422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76400"/>
            <a:ext cx="8409008" cy="280076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data(fig6.2nf)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(fig6.2nf,phi=c(1.2,-.6), theta=.5,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=20,plot=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(fig6.2nf,phi=c(1.2,-.6), theta=.5,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=20,plot=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09600"/>
            <a:ext cx="7737231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 err="1">
                <a:solidFill>
                  <a:srgbClr val="00B050"/>
                </a:solidFill>
              </a:rPr>
              <a:t>tswge</a:t>
            </a:r>
            <a:r>
              <a:rPr lang="en-US" sz="3200" b="1" dirty="0">
                <a:solidFill>
                  <a:srgbClr val="00B050"/>
                </a:solidFill>
              </a:rPr>
              <a:t>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69699"/>
            <a:ext cx="31242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dirty="0"/>
              <a:t>ARMA(2,1) example:</a:t>
            </a:r>
            <a:endParaRPr lang="en-US" sz="2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89B8-AA7E-8342-8782-520F071CE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Forecasts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9CBE2-754A-ED45-B29E-D58C9F437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1010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0200"/>
            <a:ext cx="8229600" cy="446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If </a:t>
            </a:r>
            <a:r>
              <a:rPr lang="en-US" sz="2400" i="1" dirty="0"/>
              <a:t>n</a:t>
            </a:r>
            <a:r>
              <a:rPr lang="en-US" sz="2400" dirty="0"/>
              <a:t> is the length of your time series realization, then sometimes it is useful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i="1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/>
              <a:t>  and “forecast the last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/>
              <a:t> values in the realization.”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 this way, you can “check” your forecasts with the actual values.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tswge</a:t>
            </a:r>
            <a:r>
              <a:rPr lang="en-US" sz="2400" dirty="0"/>
              <a:t> function allows you to do this using the “</a:t>
            </a:r>
            <a:r>
              <a:rPr lang="en-US" sz="2400" dirty="0" err="1"/>
              <a:t>lastn</a:t>
            </a:r>
            <a:r>
              <a:rPr lang="en-US" sz="2400" dirty="0"/>
              <a:t>” option.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lastn</a:t>
            </a:r>
            <a:r>
              <a:rPr lang="en-US" sz="2000" dirty="0"/>
              <a:t>=F, then you forecast past the end of the realization as we have in the previous examples (</a:t>
            </a:r>
            <a:r>
              <a:rPr lang="en-US" sz="2000" dirty="0" err="1"/>
              <a:t>lastn</a:t>
            </a:r>
            <a:r>
              <a:rPr lang="en-US" sz="2000" dirty="0"/>
              <a:t>=F is the default option).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lastn</a:t>
            </a:r>
            <a:r>
              <a:rPr lang="en-US" sz="2000" dirty="0"/>
              <a:t>=T, then you forecast the last </a:t>
            </a:r>
            <a:r>
              <a:rPr lang="en-US" sz="2000" dirty="0" err="1"/>
              <a:t>n.ahead</a:t>
            </a:r>
            <a:r>
              <a:rPr lang="en-US" sz="2000" dirty="0"/>
              <a:t> values in the series.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Forecasts</a:t>
            </a:r>
          </a:p>
        </p:txBody>
      </p:sp>
    </p:spTree>
    <p:extLst>
      <p:ext uri="{BB962C8B-B14F-4D97-AF65-F5344CB8AC3E}">
        <p14:creationId xmlns:p14="http://schemas.microsoft.com/office/powerpoint/2010/main" val="10617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9" y="1224917"/>
            <a:ext cx="819443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Again, consider the log lynx dataset. Previously, we have looked at an AR(4) model for these data: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1806A-D53F-744A-9223-FD82A1FE8E28}"/>
              </a:ext>
            </a:extLst>
          </p:cNvPr>
          <p:cNvSpPr/>
          <p:nvPr/>
        </p:nvSpPr>
        <p:spPr>
          <a:xfrm>
            <a:off x="2484708" y="7377748"/>
            <a:ext cx="8370277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dirty="0"/>
              <a:t> (1 - 0.7B - 0.1B2 + 0.2B3  + 0.3B4) (X</a:t>
            </a:r>
            <a:r>
              <a:rPr lang="en-US" sz="1477" baseline="-25000" dirty="0"/>
              <a:t>t</a:t>
            </a:r>
            <a:r>
              <a:rPr lang="en-US" sz="1477" dirty="0"/>
              <a:t> – 2.9) = (1 + .6B)a</a:t>
            </a:r>
            <a:r>
              <a:rPr lang="en-US" sz="1477" baseline="-25000" dirty="0"/>
              <a:t>t</a:t>
            </a:r>
            <a:r>
              <a:rPr lang="en-US" sz="1477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49705-3495-F349-A948-7B57AC29777F}"/>
              </a:ext>
            </a:extLst>
          </p:cNvPr>
          <p:cNvSpPr/>
          <p:nvPr/>
        </p:nvSpPr>
        <p:spPr>
          <a:xfrm>
            <a:off x="2039815" y="7065236"/>
            <a:ext cx="73152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dirty="0"/>
              <a:t> ARMA(4,1): phi = 0.7,  0.1, - 0.2,  - 0.3, theta = -.6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FEB8A-C16C-AA4A-822D-E1EAEA810108}"/>
              </a:ext>
            </a:extLst>
          </p:cNvPr>
          <p:cNvSpPr/>
          <p:nvPr/>
        </p:nvSpPr>
        <p:spPr>
          <a:xfrm>
            <a:off x="3094892" y="6892287"/>
            <a:ext cx="275428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77" dirty="0"/>
              <a:t>AR(4): phi = 1.3, -0.7, 0.1, 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B9D53-A828-3D48-BFA9-D41A3480CF16}"/>
              </a:ext>
            </a:extLst>
          </p:cNvPr>
          <p:cNvSpPr txBox="1"/>
          <p:nvPr/>
        </p:nvSpPr>
        <p:spPr>
          <a:xfrm>
            <a:off x="2473569" y="5410200"/>
            <a:ext cx="415583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But how good are these forecasts?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8182A-E891-2E47-97B0-6D2CFC021CE1}"/>
              </a:ext>
            </a:extLst>
          </p:cNvPr>
          <p:cNvSpPr txBox="1"/>
          <p:nvPr/>
        </p:nvSpPr>
        <p:spPr>
          <a:xfrm>
            <a:off x="1254369" y="5820801"/>
            <a:ext cx="659423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We can’t know because we don’t know the actual values.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FC52C-1B68-8742-A8E6-E4CAED22CD29}"/>
              </a:ext>
            </a:extLst>
          </p:cNvPr>
          <p:cNvSpPr/>
          <p:nvPr/>
        </p:nvSpPr>
        <p:spPr>
          <a:xfrm>
            <a:off x="1710646" y="5029200"/>
            <a:ext cx="5722708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f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c(1.3, -0.7, 0.1, -0.2), </a:t>
            </a:r>
            <a:r>
              <a:rPr lang="en-US" sz="1200" dirty="0" err="1"/>
              <a:t>n.ahead</a:t>
            </a:r>
            <a:r>
              <a:rPr lang="en-US" sz="1200" dirty="0"/>
              <a:t> = 12, limits = FALSE)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Checking Forecasts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7" y="2379163"/>
            <a:ext cx="3835946" cy="2652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BD69C8-0688-2D4C-BEF4-D32A82FE4DA7}"/>
              </a:ext>
            </a:extLst>
          </p:cNvPr>
          <p:cNvSpPr/>
          <p:nvPr/>
        </p:nvSpPr>
        <p:spPr>
          <a:xfrm>
            <a:off x="2264316" y="2057400"/>
            <a:ext cx="5233763" cy="33286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(1 – 1.3</a:t>
            </a:r>
            <a:r>
              <a:rPr lang="en-US" i="1" dirty="0"/>
              <a:t>B</a:t>
            </a:r>
            <a:r>
              <a:rPr lang="en-US" dirty="0"/>
              <a:t> + 0.7</a:t>
            </a:r>
            <a:r>
              <a:rPr lang="en-US" i="1" dirty="0"/>
              <a:t>B</a:t>
            </a:r>
            <a:r>
              <a:rPr lang="en-US" baseline="30000" dirty="0"/>
              <a:t>2</a:t>
            </a:r>
            <a:r>
              <a:rPr lang="en-US" dirty="0"/>
              <a:t> – 0.1</a:t>
            </a:r>
            <a:r>
              <a:rPr lang="en-US" i="1" dirty="0"/>
              <a:t>B</a:t>
            </a:r>
            <a:r>
              <a:rPr lang="en-US" baseline="30000" dirty="0"/>
              <a:t>3</a:t>
            </a:r>
            <a:r>
              <a:rPr lang="en-US" dirty="0"/>
              <a:t> + 0.2</a:t>
            </a:r>
            <a:r>
              <a:rPr lang="en-US" i="1" dirty="0"/>
              <a:t>B</a:t>
            </a:r>
            <a:r>
              <a:rPr lang="en-US" baseline="30000" dirty="0"/>
              <a:t>4</a:t>
            </a:r>
            <a:r>
              <a:rPr lang="en-US" dirty="0"/>
              <a:t>)(</a:t>
            </a:r>
            <a:r>
              <a:rPr lang="en-US" i="1" dirty="0"/>
              <a:t>X</a:t>
            </a:r>
            <a:r>
              <a:rPr lang="en-US" i="1" baseline="-25000" dirty="0"/>
              <a:t>t</a:t>
            </a:r>
            <a:r>
              <a:rPr lang="en-US" dirty="0"/>
              <a:t> – 2.9) =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6E207C-8032-AA4D-8087-A78CD4C63A45}"/>
              </a:ext>
            </a:extLst>
          </p:cNvPr>
          <p:cNvCxnSpPr/>
          <p:nvPr/>
        </p:nvCxnSpPr>
        <p:spPr>
          <a:xfrm>
            <a:off x="5915528" y="2871536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F70A27-FF5F-D642-9455-2F25D18FF9B4}"/>
              </a:ext>
            </a:extLst>
          </p:cNvPr>
          <p:cNvSpPr txBox="1"/>
          <p:nvPr/>
        </p:nvSpPr>
        <p:spPr>
          <a:xfrm>
            <a:off x="5715000" y="477653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114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22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1806A-D53F-744A-9223-FD82A1FE8E28}"/>
              </a:ext>
            </a:extLst>
          </p:cNvPr>
          <p:cNvSpPr/>
          <p:nvPr/>
        </p:nvSpPr>
        <p:spPr>
          <a:xfrm>
            <a:off x="2484708" y="7377748"/>
            <a:ext cx="8370277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dirty="0"/>
              <a:t> (1 - 0.7B - 0.1B2 + 0.2B3  + 0.3B4) (X</a:t>
            </a:r>
            <a:r>
              <a:rPr lang="en-US" sz="1477" baseline="-25000" dirty="0"/>
              <a:t>t</a:t>
            </a:r>
            <a:r>
              <a:rPr lang="en-US" sz="1477" dirty="0"/>
              <a:t> – 2.9) = (1 + .6B)a</a:t>
            </a:r>
            <a:r>
              <a:rPr lang="en-US" sz="1477" baseline="-25000" dirty="0"/>
              <a:t>t</a:t>
            </a:r>
            <a:r>
              <a:rPr lang="en-US" sz="1477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49705-3495-F349-A948-7B57AC29777F}"/>
              </a:ext>
            </a:extLst>
          </p:cNvPr>
          <p:cNvSpPr/>
          <p:nvPr/>
        </p:nvSpPr>
        <p:spPr>
          <a:xfrm>
            <a:off x="2039815" y="7065236"/>
            <a:ext cx="73152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dirty="0"/>
              <a:t> ARMA(4,1): phi = 0.7,  0.1, - 0.2,  - 0.3, theta = -.6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FEB8A-C16C-AA4A-822D-E1EAEA810108}"/>
              </a:ext>
            </a:extLst>
          </p:cNvPr>
          <p:cNvSpPr/>
          <p:nvPr/>
        </p:nvSpPr>
        <p:spPr>
          <a:xfrm>
            <a:off x="3094892" y="6892287"/>
            <a:ext cx="275428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77" dirty="0"/>
              <a:t>AR(4): phi = 1.3, -0.7, 0.1, -0.2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/>
              <p:nvPr/>
            </p:nvSpPr>
            <p:spPr>
              <a:xfrm>
                <a:off x="4589584" y="5814956"/>
                <a:ext cx="1963102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46" i="1">
                          <a:latin typeface="Cambria Math" panose="02040503050406030204" pitchFamily="18" charset="0"/>
                        </a:rPr>
                        <m:t>𝐴𝑆𝐸</m:t>
                      </m:r>
                      <m:r>
                        <a:rPr lang="en-US" sz="1846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46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846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846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46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46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46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46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46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184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46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46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46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46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46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46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84" y="5814956"/>
                <a:ext cx="1963102" cy="578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29EBD4-2598-5C41-9F73-6650E311CFFE}"/>
              </a:ext>
            </a:extLst>
          </p:cNvPr>
          <p:cNvSpPr/>
          <p:nvPr/>
        </p:nvSpPr>
        <p:spPr bwMode="auto">
          <a:xfrm>
            <a:off x="5732781" y="5041900"/>
            <a:ext cx="982980" cy="2514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369" y="1224917"/>
            <a:ext cx="819443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Again, consider the log lynx dataset. Previously, we have looked at an AR(4) model for these data: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BD69C8-0688-2D4C-BEF4-D32A82FE4DA7}"/>
              </a:ext>
            </a:extLst>
          </p:cNvPr>
          <p:cNvSpPr/>
          <p:nvPr/>
        </p:nvSpPr>
        <p:spPr>
          <a:xfrm>
            <a:off x="2264316" y="2057400"/>
            <a:ext cx="5233763" cy="33286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(1 – 1.3</a:t>
            </a:r>
            <a:r>
              <a:rPr lang="en-US" i="1" dirty="0"/>
              <a:t>B</a:t>
            </a:r>
            <a:r>
              <a:rPr lang="en-US" dirty="0"/>
              <a:t> + 0.7</a:t>
            </a:r>
            <a:r>
              <a:rPr lang="en-US" i="1" dirty="0"/>
              <a:t>B</a:t>
            </a:r>
            <a:r>
              <a:rPr lang="en-US" baseline="30000" dirty="0"/>
              <a:t>2</a:t>
            </a:r>
            <a:r>
              <a:rPr lang="en-US" dirty="0"/>
              <a:t> – 0.1</a:t>
            </a:r>
            <a:r>
              <a:rPr lang="en-US" i="1" dirty="0"/>
              <a:t>B</a:t>
            </a:r>
            <a:r>
              <a:rPr lang="en-US" baseline="30000" dirty="0"/>
              <a:t>3</a:t>
            </a:r>
            <a:r>
              <a:rPr lang="en-US" dirty="0"/>
              <a:t> + 0.2</a:t>
            </a:r>
            <a:r>
              <a:rPr lang="en-US" i="1" dirty="0"/>
              <a:t>B</a:t>
            </a:r>
            <a:r>
              <a:rPr lang="en-US" baseline="30000" dirty="0"/>
              <a:t>4</a:t>
            </a:r>
            <a:r>
              <a:rPr lang="en-US" dirty="0"/>
              <a:t>)(</a:t>
            </a:r>
            <a:r>
              <a:rPr lang="en-US" i="1" dirty="0"/>
              <a:t>X</a:t>
            </a:r>
            <a:r>
              <a:rPr lang="en-US" i="1" baseline="-25000" dirty="0"/>
              <a:t>t</a:t>
            </a:r>
            <a:r>
              <a:rPr lang="en-US" dirty="0"/>
              <a:t> – 2.9) =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B9D53-A828-3D48-BFA9-D41A3480CF16}"/>
              </a:ext>
            </a:extLst>
          </p:cNvPr>
          <p:cNvSpPr txBox="1"/>
          <p:nvPr/>
        </p:nvSpPr>
        <p:spPr>
          <a:xfrm>
            <a:off x="492369" y="5410200"/>
            <a:ext cx="8194431" cy="301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We can forecast the last </a:t>
            </a:r>
            <a:r>
              <a:rPr lang="en-US" sz="1600" i="1" dirty="0"/>
              <a:t>n</a:t>
            </a:r>
            <a:r>
              <a:rPr lang="en-US" sz="1600" dirty="0"/>
              <a:t> (12 in this case) values of the series so that we can evaluate the fit.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8182A-E891-2E47-97B0-6D2CFC021CE1}"/>
              </a:ext>
            </a:extLst>
          </p:cNvPr>
          <p:cNvSpPr txBox="1"/>
          <p:nvPr/>
        </p:nvSpPr>
        <p:spPr>
          <a:xfrm>
            <a:off x="492369" y="5985450"/>
            <a:ext cx="4232031" cy="370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We will use the average square error (ASE):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BFC52C-1B68-8742-A8E6-E4CAED22CD29}"/>
              </a:ext>
            </a:extLst>
          </p:cNvPr>
          <p:cNvSpPr/>
          <p:nvPr/>
        </p:nvSpPr>
        <p:spPr>
          <a:xfrm>
            <a:off x="1274423" y="5029200"/>
            <a:ext cx="6726577" cy="297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f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c(1.3, -0.7, 0.1, -0.2), </a:t>
            </a:r>
            <a:r>
              <a:rPr lang="en-US" sz="1200" dirty="0" err="1"/>
              <a:t>n.ahead</a:t>
            </a:r>
            <a:r>
              <a:rPr lang="en-US" sz="1200" dirty="0"/>
              <a:t> = 12, </a:t>
            </a:r>
            <a:r>
              <a:rPr lang="en-US" sz="1200" dirty="0" err="1"/>
              <a:t>lastn</a:t>
            </a:r>
            <a:r>
              <a:rPr lang="en-US" sz="1200" dirty="0"/>
              <a:t> = TRUE, limits = FALSE)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8" y="2379163"/>
            <a:ext cx="3835944" cy="265238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Checking Forecasts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D5FDF7-3A8E-C94D-8DE7-E14DE97CBC22}"/>
              </a:ext>
            </a:extLst>
          </p:cNvPr>
          <p:cNvCxnSpPr>
            <a:cxnSpLocks/>
          </p:cNvCxnSpPr>
          <p:nvPr/>
        </p:nvCxnSpPr>
        <p:spPr>
          <a:xfrm>
            <a:off x="5891464" y="3733800"/>
            <a:ext cx="0" cy="104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BE408F-2F0A-654B-A8F3-EEE892BA238B}"/>
              </a:ext>
            </a:extLst>
          </p:cNvPr>
          <p:cNvSpPr txBox="1"/>
          <p:nvPr/>
        </p:nvSpPr>
        <p:spPr>
          <a:xfrm>
            <a:off x="5690936" y="477653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836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2" grpId="0"/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1806A-D53F-744A-9223-FD82A1FE8E28}"/>
              </a:ext>
            </a:extLst>
          </p:cNvPr>
          <p:cNvSpPr/>
          <p:nvPr/>
        </p:nvSpPr>
        <p:spPr>
          <a:xfrm>
            <a:off x="2484708" y="7377748"/>
            <a:ext cx="8370277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dirty="0"/>
              <a:t> (1 - 0.7B - 0.1B2 + 0.2B3  + 0.3B4) (X</a:t>
            </a:r>
            <a:r>
              <a:rPr lang="en-US" sz="1477" baseline="-25000" dirty="0"/>
              <a:t>t</a:t>
            </a:r>
            <a:r>
              <a:rPr lang="en-US" sz="1477" dirty="0"/>
              <a:t> – 2.9) = (1 + .6B)a</a:t>
            </a:r>
            <a:r>
              <a:rPr lang="en-US" sz="1477" baseline="-25000" dirty="0"/>
              <a:t>t</a:t>
            </a:r>
            <a:r>
              <a:rPr lang="en-US" sz="1477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49705-3495-F349-A948-7B57AC29777F}"/>
              </a:ext>
            </a:extLst>
          </p:cNvPr>
          <p:cNvSpPr/>
          <p:nvPr/>
        </p:nvSpPr>
        <p:spPr>
          <a:xfrm>
            <a:off x="2039815" y="7065236"/>
            <a:ext cx="73152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dirty="0"/>
              <a:t> ARMA(4,1): phi = 0.7,  0.1, - 0.2,  - 0.3, theta = -.6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FEB8A-C16C-AA4A-822D-E1EAEA810108}"/>
              </a:ext>
            </a:extLst>
          </p:cNvPr>
          <p:cNvSpPr/>
          <p:nvPr/>
        </p:nvSpPr>
        <p:spPr>
          <a:xfrm>
            <a:off x="3094892" y="6892287"/>
            <a:ext cx="275428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77" dirty="0"/>
              <a:t>AR(4): phi = 1.3, -0.7, 0.1, -0.2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/>
              <p:nvPr/>
            </p:nvSpPr>
            <p:spPr>
              <a:xfrm>
                <a:off x="445477" y="5597811"/>
                <a:ext cx="4923692" cy="627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𝐴𝑆𝐸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5597811"/>
                <a:ext cx="4923692" cy="627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6B5D41B-A509-4E49-A34D-501152EC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03" y="5585064"/>
            <a:ext cx="3233897" cy="65160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Forecasts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2369" y="1224917"/>
            <a:ext cx="819443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Again, consider the log lynx dataset. Previously, we have looked at an AR(4) model for these data: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BD69C8-0688-2D4C-BEF4-D32A82FE4DA7}"/>
              </a:ext>
            </a:extLst>
          </p:cNvPr>
          <p:cNvSpPr/>
          <p:nvPr/>
        </p:nvSpPr>
        <p:spPr>
          <a:xfrm>
            <a:off x="2264316" y="2057400"/>
            <a:ext cx="5233763" cy="33286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(1 – 1.3</a:t>
            </a:r>
            <a:r>
              <a:rPr lang="en-US" i="1" dirty="0"/>
              <a:t>B</a:t>
            </a:r>
            <a:r>
              <a:rPr lang="en-US" dirty="0"/>
              <a:t> + 0.7</a:t>
            </a:r>
            <a:r>
              <a:rPr lang="en-US" i="1" dirty="0"/>
              <a:t>B</a:t>
            </a:r>
            <a:r>
              <a:rPr lang="en-US" baseline="30000" dirty="0"/>
              <a:t>2</a:t>
            </a:r>
            <a:r>
              <a:rPr lang="en-US" dirty="0"/>
              <a:t> – 0.1</a:t>
            </a:r>
            <a:r>
              <a:rPr lang="en-US" i="1" dirty="0"/>
              <a:t>B</a:t>
            </a:r>
            <a:r>
              <a:rPr lang="en-US" baseline="30000" dirty="0"/>
              <a:t>3</a:t>
            </a:r>
            <a:r>
              <a:rPr lang="en-US" dirty="0"/>
              <a:t> + 0.2</a:t>
            </a:r>
            <a:r>
              <a:rPr lang="en-US" i="1" dirty="0"/>
              <a:t>B</a:t>
            </a:r>
            <a:r>
              <a:rPr lang="en-US" baseline="30000" dirty="0"/>
              <a:t>4</a:t>
            </a:r>
            <a:r>
              <a:rPr lang="en-US" dirty="0"/>
              <a:t>)(</a:t>
            </a:r>
            <a:r>
              <a:rPr lang="en-US" i="1" dirty="0"/>
              <a:t>X</a:t>
            </a:r>
            <a:r>
              <a:rPr lang="en-US" i="1" baseline="-25000" dirty="0"/>
              <a:t>t</a:t>
            </a:r>
            <a:r>
              <a:rPr lang="en-US" dirty="0"/>
              <a:t> – 2.9) = </a:t>
            </a:r>
            <a:r>
              <a:rPr lang="en-US" i="1" dirty="0"/>
              <a:t>a</a:t>
            </a:r>
            <a:r>
              <a:rPr lang="en-US" i="1" baseline="-25000" dirty="0"/>
              <a:t>t</a:t>
            </a:r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BFC52C-1B68-8742-A8E6-E4CAED22CD29}"/>
              </a:ext>
            </a:extLst>
          </p:cNvPr>
          <p:cNvSpPr/>
          <p:nvPr/>
        </p:nvSpPr>
        <p:spPr>
          <a:xfrm>
            <a:off x="1350623" y="5029200"/>
            <a:ext cx="6442754" cy="2912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f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llynx,phi</a:t>
            </a:r>
            <a:r>
              <a:rPr lang="en-US" sz="1200" dirty="0"/>
              <a:t> = c(1.3, -0.7, 0.1, -0.2), </a:t>
            </a:r>
            <a:r>
              <a:rPr lang="en-US" sz="1200" dirty="0" err="1"/>
              <a:t>n.ahead</a:t>
            </a:r>
            <a:r>
              <a:rPr lang="en-US" sz="1200" dirty="0"/>
              <a:t> = 12, </a:t>
            </a:r>
            <a:r>
              <a:rPr lang="en-US" sz="1200" dirty="0" err="1"/>
              <a:t>lastn</a:t>
            </a:r>
            <a:r>
              <a:rPr lang="en-US" sz="1200" dirty="0"/>
              <a:t> = TRUE, limits = FALSE)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8" y="2379163"/>
            <a:ext cx="3835944" cy="26523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755DE4-B53F-D341-9227-7DF38FB0ADEF}"/>
              </a:ext>
            </a:extLst>
          </p:cNvPr>
          <p:cNvCxnSpPr>
            <a:cxnSpLocks/>
          </p:cNvCxnSpPr>
          <p:nvPr/>
        </p:nvCxnSpPr>
        <p:spPr>
          <a:xfrm>
            <a:off x="5891464" y="3733800"/>
            <a:ext cx="0" cy="104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AC497B-9C37-CF48-BC02-558B1A1BA4EF}"/>
              </a:ext>
            </a:extLst>
          </p:cNvPr>
          <p:cNvSpPr txBox="1"/>
          <p:nvPr/>
        </p:nvSpPr>
        <p:spPr>
          <a:xfrm>
            <a:off x="5690936" y="477653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6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1806A-D53F-744A-9223-FD82A1FE8E28}"/>
              </a:ext>
            </a:extLst>
          </p:cNvPr>
          <p:cNvSpPr/>
          <p:nvPr/>
        </p:nvSpPr>
        <p:spPr>
          <a:xfrm>
            <a:off x="2484708" y="7377748"/>
            <a:ext cx="8370277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dirty="0"/>
              <a:t> (1 - 0.7B - 0.1B2 + 0.2B3  + 0.3B4) (X</a:t>
            </a:r>
            <a:r>
              <a:rPr lang="en-US" sz="1477" baseline="-25000" dirty="0"/>
              <a:t>t</a:t>
            </a:r>
            <a:r>
              <a:rPr lang="en-US" sz="1477" dirty="0"/>
              <a:t> – 2.9) = (1 + .6B)a</a:t>
            </a:r>
            <a:r>
              <a:rPr lang="en-US" sz="1477" baseline="-25000" dirty="0"/>
              <a:t>t</a:t>
            </a:r>
            <a:r>
              <a:rPr lang="en-US" sz="1477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49705-3495-F349-A948-7B57AC29777F}"/>
              </a:ext>
            </a:extLst>
          </p:cNvPr>
          <p:cNvSpPr/>
          <p:nvPr/>
        </p:nvSpPr>
        <p:spPr>
          <a:xfrm>
            <a:off x="2039815" y="7065236"/>
            <a:ext cx="73152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dirty="0"/>
              <a:t> ARMA(4,1): phi = 0.7,  0.1, - 0.2,  - 0.3, theta = -.6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FEB8A-C16C-AA4A-822D-E1EAEA810108}"/>
              </a:ext>
            </a:extLst>
          </p:cNvPr>
          <p:cNvSpPr/>
          <p:nvPr/>
        </p:nvSpPr>
        <p:spPr>
          <a:xfrm>
            <a:off x="3094892" y="6892287"/>
            <a:ext cx="275428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77" dirty="0"/>
              <a:t>AR(4): phi = 1.3, -0.7, 0.1, -0.2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/>
              <p:nvPr/>
            </p:nvSpPr>
            <p:spPr>
              <a:xfrm>
                <a:off x="2598420" y="5597229"/>
                <a:ext cx="2412199" cy="626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𝐴𝑆𝐸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CDB92-6DCD-814C-8973-873327B6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20" y="5597229"/>
                <a:ext cx="2412199" cy="6268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0DFD617-3607-D24B-A5F2-AA3708C6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0" y="5589519"/>
            <a:ext cx="3200400" cy="6472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2369" y="1224917"/>
            <a:ext cx="819443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Next, consider the ARMA(4,1) model we looked at for this data set. Let’s again calculate the ASE for the last 12 observations. 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BD69C8-0688-2D4C-BEF4-D32A82FE4DA7}"/>
              </a:ext>
            </a:extLst>
          </p:cNvPr>
          <p:cNvSpPr/>
          <p:nvPr/>
        </p:nvSpPr>
        <p:spPr>
          <a:xfrm>
            <a:off x="2264316" y="2090291"/>
            <a:ext cx="5233763" cy="33286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1 – 0.7</a:t>
            </a:r>
            <a:r>
              <a:rPr lang="en-US" sz="1600" i="1" dirty="0"/>
              <a:t>B</a:t>
            </a:r>
            <a:r>
              <a:rPr lang="en-US" sz="1600" dirty="0"/>
              <a:t> – 0.1</a:t>
            </a:r>
            <a:r>
              <a:rPr lang="en-US" sz="1600" i="1" dirty="0"/>
              <a:t>B</a:t>
            </a:r>
            <a:r>
              <a:rPr lang="en-US" sz="1600" baseline="30000" dirty="0"/>
              <a:t>2</a:t>
            </a:r>
            <a:r>
              <a:rPr lang="en-US" sz="1600" dirty="0"/>
              <a:t> + 0.2</a:t>
            </a:r>
            <a:r>
              <a:rPr lang="en-US" sz="1600" i="1" dirty="0"/>
              <a:t>B</a:t>
            </a:r>
            <a:r>
              <a:rPr lang="en-US" sz="1600" baseline="30000" dirty="0"/>
              <a:t>3</a:t>
            </a:r>
            <a:r>
              <a:rPr lang="en-US" sz="1600" dirty="0"/>
              <a:t> + 0.3</a:t>
            </a:r>
            <a:r>
              <a:rPr lang="en-US" sz="1600" i="1" dirty="0"/>
              <a:t>B</a:t>
            </a:r>
            <a:r>
              <a:rPr lang="en-US" sz="1600" baseline="30000" dirty="0"/>
              <a:t>4</a:t>
            </a:r>
            <a:r>
              <a:rPr lang="en-US" sz="1600" dirty="0"/>
              <a:t>)(</a:t>
            </a:r>
            <a:r>
              <a:rPr lang="en-US" sz="1600" i="1" dirty="0"/>
              <a:t>X</a:t>
            </a:r>
            <a:r>
              <a:rPr lang="en-US" sz="1600" i="1" baseline="-25000" dirty="0"/>
              <a:t>t</a:t>
            </a:r>
            <a:r>
              <a:rPr lang="en-US" sz="1600" dirty="0"/>
              <a:t> – 2.9) = (1 + .6</a:t>
            </a:r>
            <a:r>
              <a:rPr lang="en-US" sz="1600" i="1" dirty="0"/>
              <a:t>B</a:t>
            </a:r>
            <a:r>
              <a:rPr lang="en-US" sz="1600" dirty="0"/>
              <a:t>)</a:t>
            </a:r>
            <a:r>
              <a:rPr lang="en-US" sz="1600" i="1" dirty="0"/>
              <a:t>a</a:t>
            </a:r>
            <a:r>
              <a:rPr lang="en-US" sz="1600" i="1" baseline="-25000" dirty="0"/>
              <a:t>t</a:t>
            </a:r>
            <a:endParaRPr lang="en-US" sz="1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BFC52C-1B68-8742-A8E6-E4CAED22CD29}"/>
              </a:ext>
            </a:extLst>
          </p:cNvPr>
          <p:cNvSpPr/>
          <p:nvPr/>
        </p:nvSpPr>
        <p:spPr>
          <a:xfrm>
            <a:off x="855785" y="5029200"/>
            <a:ext cx="7831015" cy="2555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f = </a:t>
            </a:r>
            <a:r>
              <a:rPr lang="en-US" sz="1200" dirty="0" err="1"/>
              <a:t>fore.arma.wge</a:t>
            </a:r>
            <a:r>
              <a:rPr lang="en-US" sz="1200" dirty="0"/>
              <a:t>(</a:t>
            </a:r>
            <a:r>
              <a:rPr lang="en-US" sz="1200" dirty="0" err="1"/>
              <a:t>llynx</a:t>
            </a:r>
            <a:r>
              <a:rPr lang="en-US" sz="1200" dirty="0"/>
              <a:t>, phi = c(0.7, 0.1, - 0.2, - 0.3), theta = -.6, </a:t>
            </a:r>
            <a:r>
              <a:rPr lang="en-US" sz="1200" dirty="0" err="1"/>
              <a:t>n.ahead</a:t>
            </a:r>
            <a:r>
              <a:rPr lang="en-US" sz="1200" dirty="0"/>
              <a:t> = 12, </a:t>
            </a:r>
            <a:r>
              <a:rPr lang="en-US" sz="1200" dirty="0" err="1"/>
              <a:t>lastn</a:t>
            </a:r>
            <a:r>
              <a:rPr lang="en-US" sz="1200" dirty="0"/>
              <a:t> = TRUE, limits = FALSE)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8" y="2379163"/>
            <a:ext cx="3835944" cy="265238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Checking Forecasts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E7C824-66C0-9C48-92E5-62FD16CB5B3E}"/>
              </a:ext>
            </a:extLst>
          </p:cNvPr>
          <p:cNvCxnSpPr>
            <a:cxnSpLocks/>
          </p:cNvCxnSpPr>
          <p:nvPr/>
        </p:nvCxnSpPr>
        <p:spPr>
          <a:xfrm>
            <a:off x="5891464" y="3733800"/>
            <a:ext cx="0" cy="104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B366AD-D8BB-F742-944D-02E1EE7D2F59}"/>
              </a:ext>
            </a:extLst>
          </p:cNvPr>
          <p:cNvSpPr txBox="1"/>
          <p:nvPr/>
        </p:nvSpPr>
        <p:spPr>
          <a:xfrm>
            <a:off x="5690936" y="477653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06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FE4098-811F-C147-BCB6-B439947C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28" y="4777154"/>
            <a:ext cx="3141785" cy="6330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BD69C8-0688-2D4C-BEF4-D32A82FE4DA7}"/>
              </a:ext>
            </a:extLst>
          </p:cNvPr>
          <p:cNvSpPr/>
          <p:nvPr/>
        </p:nvSpPr>
        <p:spPr>
          <a:xfrm>
            <a:off x="4284949" y="1996125"/>
            <a:ext cx="4687502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ARMA(4,1)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1 – 0.7</a:t>
            </a:r>
            <a:r>
              <a:rPr lang="en-US" sz="1400" i="1" dirty="0"/>
              <a:t>B</a:t>
            </a:r>
            <a:r>
              <a:rPr lang="en-US" sz="1400" dirty="0"/>
              <a:t> – 0.1</a:t>
            </a:r>
            <a:r>
              <a:rPr lang="en-US" sz="1400" i="1" dirty="0"/>
              <a:t>B</a:t>
            </a:r>
            <a:r>
              <a:rPr lang="en-US" sz="1400" baseline="30000" dirty="0"/>
              <a:t>2</a:t>
            </a:r>
            <a:r>
              <a:rPr lang="en-US" sz="1400" dirty="0"/>
              <a:t> + 0.2</a:t>
            </a:r>
            <a:r>
              <a:rPr lang="en-US" sz="1400" i="1" dirty="0"/>
              <a:t>B</a:t>
            </a:r>
            <a:r>
              <a:rPr lang="en-US" sz="1400" baseline="30000" dirty="0"/>
              <a:t>3</a:t>
            </a:r>
            <a:r>
              <a:rPr lang="en-US" sz="1400" dirty="0"/>
              <a:t> + 0.3</a:t>
            </a:r>
            <a:r>
              <a:rPr lang="en-US" sz="1400" i="1" dirty="0"/>
              <a:t>B</a:t>
            </a:r>
            <a:r>
              <a:rPr lang="en-US" sz="1400" baseline="30000" dirty="0"/>
              <a:t>4</a:t>
            </a:r>
            <a:r>
              <a:rPr lang="en-US" sz="1400" dirty="0"/>
              <a:t>)(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– 2.9) = (1 + .6</a:t>
            </a:r>
            <a:r>
              <a:rPr lang="en-US" sz="1400" i="1" dirty="0"/>
              <a:t>B</a:t>
            </a:r>
            <a:r>
              <a:rPr lang="en-US" sz="1400" dirty="0"/>
              <a:t>)</a:t>
            </a:r>
            <a:r>
              <a:rPr lang="en-US" sz="1400" i="1" dirty="0"/>
              <a:t>a</a:t>
            </a:r>
            <a:r>
              <a:rPr lang="en-US" sz="1400" i="1" baseline="-25000" dirty="0"/>
              <a:t>t</a:t>
            </a:r>
            <a:endParaRPr lang="en-US" sz="14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1806A-D53F-744A-9223-FD82A1FE8E28}"/>
              </a:ext>
            </a:extLst>
          </p:cNvPr>
          <p:cNvSpPr/>
          <p:nvPr/>
        </p:nvSpPr>
        <p:spPr>
          <a:xfrm>
            <a:off x="2484708" y="7377748"/>
            <a:ext cx="8370277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dirty="0"/>
              <a:t> (1 - 0.7B - 0.1B2 + 0.2B3  + 0.3B4) (X</a:t>
            </a:r>
            <a:r>
              <a:rPr lang="en-US" sz="1477" baseline="-25000" dirty="0"/>
              <a:t>t</a:t>
            </a:r>
            <a:r>
              <a:rPr lang="en-US" sz="1477" dirty="0"/>
              <a:t> – 2.9) = (1 + .6B)a</a:t>
            </a:r>
            <a:r>
              <a:rPr lang="en-US" sz="1477" baseline="-25000" dirty="0"/>
              <a:t>t</a:t>
            </a:r>
            <a:r>
              <a:rPr lang="en-US" sz="1477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49705-3495-F349-A948-7B57AC29777F}"/>
              </a:ext>
            </a:extLst>
          </p:cNvPr>
          <p:cNvSpPr/>
          <p:nvPr/>
        </p:nvSpPr>
        <p:spPr>
          <a:xfrm>
            <a:off x="2039815" y="7065236"/>
            <a:ext cx="73152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dirty="0"/>
              <a:t> ARMA(4,1): phi = 0.7,  0.1, - 0.2,  - 0.3, theta = -.6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FEB8A-C16C-AA4A-822D-E1EAEA810108}"/>
              </a:ext>
            </a:extLst>
          </p:cNvPr>
          <p:cNvSpPr/>
          <p:nvPr/>
        </p:nvSpPr>
        <p:spPr>
          <a:xfrm>
            <a:off x="3094892" y="6892287"/>
            <a:ext cx="275428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77" dirty="0"/>
              <a:t>AR(4): phi = 1.3, -0.7, 0.1, -0.2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17C2C1-68BF-D34F-A2D0-D0E12E272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2"/>
          <a:stretch/>
        </p:blipFill>
        <p:spPr>
          <a:xfrm>
            <a:off x="774959" y="2570924"/>
            <a:ext cx="2966523" cy="2108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D7845-F4BE-A244-ADEA-897836911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0"/>
          <a:stretch/>
        </p:blipFill>
        <p:spPr>
          <a:xfrm>
            <a:off x="5145439" y="2570924"/>
            <a:ext cx="2966523" cy="21160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08045F-4AA8-9D48-B8AA-F08745CBCDB7}"/>
              </a:ext>
            </a:extLst>
          </p:cNvPr>
          <p:cNvSpPr/>
          <p:nvPr/>
        </p:nvSpPr>
        <p:spPr>
          <a:xfrm>
            <a:off x="304800" y="1996125"/>
            <a:ext cx="3906840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AR(4)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(1 – 1.3</a:t>
            </a:r>
            <a:r>
              <a:rPr lang="en-US" sz="1400" i="1" dirty="0"/>
              <a:t>B</a:t>
            </a:r>
            <a:r>
              <a:rPr lang="en-US" sz="1400" dirty="0"/>
              <a:t> + 0.7</a:t>
            </a:r>
            <a:r>
              <a:rPr lang="en-US" sz="1400" i="1" dirty="0"/>
              <a:t>B</a:t>
            </a:r>
            <a:r>
              <a:rPr lang="en-US" sz="1400" baseline="30000" dirty="0"/>
              <a:t>2</a:t>
            </a:r>
            <a:r>
              <a:rPr lang="en-US" sz="1400" dirty="0"/>
              <a:t> – 0.1</a:t>
            </a:r>
            <a:r>
              <a:rPr lang="en-US" sz="1400" i="1" dirty="0"/>
              <a:t>B</a:t>
            </a:r>
            <a:r>
              <a:rPr lang="en-US" sz="1400" baseline="30000" dirty="0"/>
              <a:t>3</a:t>
            </a:r>
            <a:r>
              <a:rPr lang="en-US" sz="1400" dirty="0"/>
              <a:t> + 0.2</a:t>
            </a:r>
            <a:r>
              <a:rPr lang="en-US" sz="1400" i="1" dirty="0"/>
              <a:t>B</a:t>
            </a:r>
            <a:r>
              <a:rPr lang="en-US" sz="1400" baseline="30000" dirty="0"/>
              <a:t>4</a:t>
            </a:r>
            <a:r>
              <a:rPr lang="en-US" sz="1400" dirty="0"/>
              <a:t>)(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– 2.9) = </a:t>
            </a:r>
            <a:r>
              <a:rPr lang="en-US" sz="1400" i="1" dirty="0"/>
              <a:t>a</a:t>
            </a:r>
            <a:r>
              <a:rPr lang="en-US" sz="1400" i="1" baseline="-25000" dirty="0"/>
              <a:t>t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404C-3D22-F147-AF31-F4DC9EA52FE3}"/>
              </a:ext>
            </a:extLst>
          </p:cNvPr>
          <p:cNvSpPr txBox="1"/>
          <p:nvPr/>
        </p:nvSpPr>
        <p:spPr>
          <a:xfrm>
            <a:off x="492369" y="5542736"/>
            <a:ext cx="8180946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The ASE for the AR(4) model is smaller; therefore, in terms of ASE, the evidence suggests the AR(4) model fits better that the AR(4,1).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26A0EF-26CE-8346-A5B4-779D9D8A92D4}"/>
              </a:ext>
            </a:extLst>
          </p:cNvPr>
          <p:cNvSpPr/>
          <p:nvPr/>
        </p:nvSpPr>
        <p:spPr bwMode="auto">
          <a:xfrm>
            <a:off x="1003261" y="5162838"/>
            <a:ext cx="904623" cy="228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1E63A0-774E-7A41-A5AC-CD9058099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669" y="4777154"/>
            <a:ext cx="3130062" cy="6330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2369" y="1224917"/>
            <a:ext cx="819443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Next, consider the ARMA(4,1) model we looked at for this data set. Let’s again calculate the ASE for the last 12 observations.</a:t>
            </a:r>
            <a:endParaRPr lang="en-US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Checking Forecasts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98FAB8-9C4D-CC46-8671-F8510917C51E}"/>
              </a:ext>
            </a:extLst>
          </p:cNvPr>
          <p:cNvCxnSpPr>
            <a:cxnSpLocks/>
          </p:cNvCxnSpPr>
          <p:nvPr/>
        </p:nvCxnSpPr>
        <p:spPr>
          <a:xfrm>
            <a:off x="3280608" y="3660825"/>
            <a:ext cx="0" cy="89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0FF380-064C-5D49-9A37-E1794FA442A7}"/>
              </a:ext>
            </a:extLst>
          </p:cNvPr>
          <p:cNvSpPr txBox="1"/>
          <p:nvPr/>
        </p:nvSpPr>
        <p:spPr>
          <a:xfrm>
            <a:off x="3080080" y="455248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8CD1C5-39F2-5A40-A2BE-AC2C2BE1DEF2}"/>
              </a:ext>
            </a:extLst>
          </p:cNvPr>
          <p:cNvCxnSpPr>
            <a:cxnSpLocks/>
          </p:cNvCxnSpPr>
          <p:nvPr/>
        </p:nvCxnSpPr>
        <p:spPr>
          <a:xfrm>
            <a:off x="7648072" y="3660519"/>
            <a:ext cx="0" cy="89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91C740-F9B4-E64D-8560-4ABE3D8FF806}"/>
              </a:ext>
            </a:extLst>
          </p:cNvPr>
          <p:cNvSpPr txBox="1"/>
          <p:nvPr/>
        </p:nvSpPr>
        <p:spPr>
          <a:xfrm>
            <a:off x="7447544" y="455218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78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2" grpId="0"/>
      <p:bldP spid="18" grpId="0" animBg="1"/>
      <p:bldP spid="21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0F468E-198C-1549-AC63-992DF2EE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89" y="3025605"/>
            <a:ext cx="4035711" cy="2928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40385"/>
            <a:ext cx="829993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 classic model fit to the log lynx data is an AR(11) (Tong, 1977).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52" y="1866538"/>
            <a:ext cx="8747760" cy="11154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llynx,phi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=c(1.17, -0.54, 0.27, -0.31, 0.15, -0.15, 0.06, -0.03,0.13, 0.20, - 0.34),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=12,limits=FALSE,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200" y="2743200"/>
            <a:ext cx="3516923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Forecasting last 12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Example: Canadian Lynx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7546E3-0DE1-6646-86A6-596CA822461F}"/>
              </a:ext>
            </a:extLst>
          </p:cNvPr>
          <p:cNvCxnSpPr>
            <a:cxnSpLocks/>
          </p:cNvCxnSpPr>
          <p:nvPr/>
        </p:nvCxnSpPr>
        <p:spPr>
          <a:xfrm>
            <a:off x="5767136" y="4660020"/>
            <a:ext cx="0" cy="89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BA2662-930D-044B-AD34-385DDB3AFCA9}"/>
              </a:ext>
            </a:extLst>
          </p:cNvPr>
          <p:cNvSpPr txBox="1"/>
          <p:nvPr/>
        </p:nvSpPr>
        <p:spPr>
          <a:xfrm>
            <a:off x="5566608" y="555168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102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0" y="5879068"/>
            <a:ext cx="5062630" cy="669516"/>
            <a:chOff x="2286000" y="5879068"/>
            <a:chExt cx="5062630" cy="669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48D3F3-0B57-B140-9A9F-C7551586A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667"/>
            <a:stretch/>
          </p:blipFill>
          <p:spPr>
            <a:xfrm>
              <a:off x="2286000" y="6248399"/>
              <a:ext cx="4680541" cy="30018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19430" y="5879068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54CA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mean((</a:t>
              </a:r>
              <a:r>
                <a:rPr lang="en-US" b="1" dirty="0" err="1" smtClean="0">
                  <a:solidFill>
                    <a:srgbClr val="354CA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f$f-llynx</a:t>
              </a:r>
              <a:r>
                <a:rPr lang="en-US" b="1" dirty="0" smtClean="0">
                  <a:solidFill>
                    <a:srgbClr val="354CA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[114-12+1])^2</a:t>
              </a:r>
              <a:endParaRPr lang="en-US" b="1" dirty="0">
                <a:solidFill>
                  <a:srgbClr val="354CA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6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066800"/>
            <a:ext cx="8229600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0000"/>
                </a:solidFill>
                <a:latin typeface="Arial" charset="0"/>
              </a:rPr>
              <a:t>Recall: </a:t>
            </a:r>
            <a:r>
              <a:rPr lang="en-US" sz="2800" b="1" dirty="0">
                <a:latin typeface="Arial" charset="0"/>
              </a:rPr>
              <a:t>Sometimes it’s not easy to tell whether a deterministic signal is present in the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4673" y="5115580"/>
            <a:ext cx="541465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C0000"/>
                </a:solidFill>
                <a:latin typeface="Arial" charset="0"/>
              </a:rPr>
              <a:t>Is there a deterministic signal?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88" y="2300645"/>
            <a:ext cx="3621024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7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Example: Canadian Lynx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0B9CC-0B5F-2A46-85A0-9A9CD031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" y="2261268"/>
            <a:ext cx="2842741" cy="256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5ABBA-0AFB-6E47-9D49-50844D84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293352"/>
            <a:ext cx="3055481" cy="231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93528F-7FD7-5040-9E38-3B14D46B0029}"/>
              </a:ext>
            </a:extLst>
          </p:cNvPr>
          <p:cNvSpPr/>
          <p:nvPr/>
        </p:nvSpPr>
        <p:spPr>
          <a:xfrm>
            <a:off x="6027281" y="2261268"/>
            <a:ext cx="2964319" cy="256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172200" y="2405648"/>
            <a:ext cx="2681839" cy="2242551"/>
            <a:chOff x="6172200" y="2405648"/>
            <a:chExt cx="2681839" cy="22425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98D5EFA-8900-294E-9E97-0275473C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00" y="2405648"/>
              <a:ext cx="2681839" cy="21663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200" y="4187512"/>
              <a:ext cx="2677496" cy="460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8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9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BDD2-B309-6B4E-BA2F-3C163599C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6FE4-B8A2-3C41-8178-1D893370A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Checking Forecasts</a:t>
            </a:r>
          </a:p>
        </p:txBody>
      </p:sp>
    </p:spTree>
    <p:extLst>
      <p:ext uri="{BB962C8B-B14F-4D97-AF65-F5344CB8AC3E}">
        <p14:creationId xmlns:p14="http://schemas.microsoft.com/office/powerpoint/2010/main" val="42372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57200" y="2749489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Example: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Forecasts using the AR(1)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81"/>
            <a:ext cx="8382000" cy="93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</a:rPr>
              <a:t>tswge demo: “forecasting” last </a:t>
            </a:r>
            <a:r>
              <a:rPr lang="en-US" sz="2800" b="1" dirty="0" err="1">
                <a:solidFill>
                  <a:srgbClr val="00B050"/>
                </a:solidFill>
              </a:rPr>
              <a:t>n.ahead</a:t>
            </a:r>
            <a:r>
              <a:rPr lang="en-US" sz="2800" b="1" dirty="0">
                <a:solidFill>
                  <a:srgbClr val="00B050"/>
                </a:solidFill>
              </a:rPr>
              <a:t> values in your realization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219081"/>
            <a:ext cx="8153400" cy="10022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data(fig6.1nf)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(fig6.1nf,phi=.8,n.ahead=10,lastn=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TRUE,plot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303328"/>
            <a:ext cx="787790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To forecast the last </a:t>
            </a:r>
            <a:r>
              <a:rPr lang="en-US" sz="2400" dirty="0" err="1"/>
              <a:t>n.ahead</a:t>
            </a:r>
            <a:r>
              <a:rPr lang="en-US" sz="2400" dirty="0"/>
              <a:t> values in your data set, use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1772921"/>
            <a:ext cx="787790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x,phi,theta,n.ahead,lastn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T,plot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T,limits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661272"/>
              </p:ext>
            </p:extLst>
          </p:nvPr>
        </p:nvGraphicFramePr>
        <p:xfrm>
          <a:off x="6487622" y="2844505"/>
          <a:ext cx="2542442" cy="34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7" name="Equation" r:id="rId3" imgW="2882880" imgH="393480" progId="Equation.DSMT4">
                  <p:embed/>
                </p:oleObj>
              </mc:Choice>
              <mc:Fallback>
                <p:oleObj name="Equation" r:id="rId3" imgW="2882880" imgH="39348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7622" y="2844505"/>
                        <a:ext cx="2542442" cy="347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300" t="9071" r="3603" b="29540"/>
          <a:stretch/>
        </p:blipFill>
        <p:spPr>
          <a:xfrm>
            <a:off x="2857501" y="4221323"/>
            <a:ext cx="3428999" cy="2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200400"/>
            <a:ext cx="8305800" cy="29084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The ARMA(2,1) data set in fig6.2nf only has 25 data values. </a:t>
            </a:r>
          </a:p>
          <a:p>
            <a:pPr marL="316531" indent="-31653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 order to illustrate the “</a:t>
            </a:r>
            <a:r>
              <a:rPr lang="en-US" sz="2400" dirty="0" err="1"/>
              <a:t>lastn</a:t>
            </a:r>
            <a:r>
              <a:rPr lang="en-US" sz="2400" dirty="0"/>
              <a:t>” feature, we generate a longer realization (n=100) from this model. </a:t>
            </a:r>
          </a:p>
          <a:p>
            <a:pPr marL="316531" indent="-31653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Notice in the code below that we used sn=8 so that this particular realization can be regenerated.</a:t>
            </a:r>
          </a:p>
          <a:p>
            <a:pPr marL="316531" indent="-31653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 the following slide, we illustrate forecasting the last 5, 10, and 20 data values.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57200" y="2749489"/>
            <a:ext cx="3200400" cy="44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ARMA(2,1) example: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461832"/>
            <a:ext cx="787790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To forecast the last </a:t>
            </a:r>
            <a:r>
              <a:rPr lang="en-US" sz="2400" dirty="0" err="1"/>
              <a:t>n.ahead</a:t>
            </a:r>
            <a:r>
              <a:rPr lang="en-US" sz="2400" dirty="0"/>
              <a:t> values in your data set, 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31425"/>
            <a:ext cx="8518000" cy="506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x,phi,theta,n.ahead,lastn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825984"/>
              </p:ext>
            </p:extLst>
          </p:nvPr>
        </p:nvGraphicFramePr>
        <p:xfrm>
          <a:off x="3603403" y="2758440"/>
          <a:ext cx="4473797" cy="42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1" name="Equation" r:id="rId3" imgW="4711680" imgH="444240" progId="Equation.DSMT4">
                  <p:embed/>
                </p:oleObj>
              </mc:Choice>
              <mc:Fallback>
                <p:oleObj name="Equation" r:id="rId3" imgW="4711680" imgH="4442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403" y="2758440"/>
                        <a:ext cx="4473797" cy="422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7200" y="356681"/>
            <a:ext cx="8305800" cy="93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</a:rPr>
              <a:t>tswge demo: “forecasting” last </a:t>
            </a:r>
            <a:r>
              <a:rPr lang="en-US" sz="2800" b="1" dirty="0" err="1">
                <a:solidFill>
                  <a:srgbClr val="00B050"/>
                </a:solidFill>
              </a:rPr>
              <a:t>n.ahead</a:t>
            </a:r>
            <a:r>
              <a:rPr lang="en-US" sz="2800" b="1" dirty="0">
                <a:solidFill>
                  <a:srgbClr val="00B050"/>
                </a:solidFill>
              </a:rPr>
              <a:t> values in your realization</a:t>
            </a:r>
          </a:p>
        </p:txBody>
      </p:sp>
    </p:spTree>
    <p:extLst>
      <p:ext uri="{BB962C8B-B14F-4D97-AF65-F5344CB8AC3E}">
        <p14:creationId xmlns:p14="http://schemas.microsoft.com/office/powerpoint/2010/main" val="9049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11" grpId="0" uiExpan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31" y="1960500"/>
            <a:ext cx="8417169" cy="134110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ourier New" panose="02070309020205020404" pitchFamily="49" charset="0"/>
              </a:rPr>
              <a:t>x21=</a:t>
            </a:r>
            <a:r>
              <a:rPr lang="en-US" sz="2200" dirty="0" err="1">
                <a:latin typeface="Calibri" panose="020F0502020204030204" pitchFamily="34" charset="0"/>
                <a:cs typeface="Courier New" panose="02070309020205020404" pitchFamily="49" charset="0"/>
              </a:rPr>
              <a:t>gen.arma.wge</a:t>
            </a:r>
            <a:r>
              <a:rPr lang="en-US" sz="2200" dirty="0">
                <a:latin typeface="Calibri" panose="020F0502020204030204" pitchFamily="34" charset="0"/>
                <a:cs typeface="Courier New" panose="02070309020205020404" pitchFamily="49" charset="0"/>
              </a:rPr>
              <a:t>(n=100,phi=c(1.2,-.6),theta=.5,sn=8)</a:t>
            </a:r>
          </a:p>
          <a:p>
            <a:r>
              <a:rPr lang="en-US" sz="2200" dirty="0">
                <a:latin typeface="Calibri" panose="020F0502020204030204" pitchFamily="34" charset="0"/>
                <a:cs typeface="Courier New" panose="02070309020205020404" pitchFamily="49" charset="0"/>
              </a:rPr>
              <a:t>x21=x21+50</a:t>
            </a:r>
          </a:p>
          <a:p>
            <a:r>
              <a:rPr lang="en-US" sz="2200" dirty="0" err="1">
                <a:latin typeface="Calibri" panose="020F0502020204030204" pitchFamily="34" charset="0"/>
                <a:cs typeface="Courier New" panose="02070309020205020404" pitchFamily="49" charset="0"/>
              </a:rPr>
              <a:t>fore.arma.wge</a:t>
            </a:r>
            <a:r>
              <a:rPr lang="en-US" sz="2200" dirty="0">
                <a:latin typeface="Calibri" panose="020F0502020204030204" pitchFamily="34" charset="0"/>
                <a:cs typeface="Courier New" panose="02070309020205020404" pitchFamily="49" charset="0"/>
              </a:rPr>
              <a:t>(x21,phi=c(1.2,-.6),theta=.5,n.ahead=5, </a:t>
            </a:r>
            <a:r>
              <a:rPr lang="en-US" sz="2200" dirty="0" err="1">
                <a:latin typeface="Calibri" panose="020F0502020204030204" pitchFamily="34" charset="0"/>
                <a:cs typeface="Courier New" panose="02070309020205020404" pitchFamily="49" charset="0"/>
              </a:rPr>
              <a:t>lastn</a:t>
            </a:r>
            <a:r>
              <a:rPr lang="en-US" sz="2200" dirty="0">
                <a:latin typeface="Calibri" panose="020F0502020204030204" pitchFamily="34" charset="0"/>
                <a:cs typeface="Courier New" panose="02070309020205020404" pitchFamily="49" charset="0"/>
              </a:rPr>
              <a:t>=TRUE)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57200" y="1075573"/>
            <a:ext cx="3200400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ARMA(2,1) example:</a:t>
            </a:r>
            <a:endParaRPr lang="en-US" sz="2400" dirty="0">
              <a:latin typeface="Calibri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953864"/>
              </p:ext>
            </p:extLst>
          </p:nvPr>
        </p:nvGraphicFramePr>
        <p:xfrm>
          <a:off x="3594259" y="1066800"/>
          <a:ext cx="4473797" cy="42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5" name="Equation" r:id="rId4" imgW="4711680" imgH="444240" progId="Equation.DSMT4">
                  <p:embed/>
                </p:oleObj>
              </mc:Choice>
              <mc:Fallback>
                <p:oleObj name="Equation" r:id="rId4" imgW="4711680" imgH="4442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259" y="1066800"/>
                        <a:ext cx="4473797" cy="422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6071147" y="1955590"/>
            <a:ext cx="640080" cy="457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 bwMode="auto">
          <a:xfrm flipH="1">
            <a:off x="6711227" y="1822704"/>
            <a:ext cx="814988" cy="36148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526215" y="1674236"/>
            <a:ext cx="1406770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We can recreate this realization.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176811" y="261976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spcBef>
                <a:spcPts val="600"/>
              </a:spcBef>
            </a:pPr>
            <a:endParaRPr lang="en-US" sz="2400">
              <a:latin typeface="Arial" charset="0"/>
            </a:endParaRPr>
          </a:p>
        </p:txBody>
      </p:sp>
      <p:cxnSp>
        <p:nvCxnSpPr>
          <p:cNvPr id="13" name="Straight Arrow Connector 12"/>
          <p:cNvCxnSpPr>
            <a:stCxn id="14" idx="1"/>
            <a:endCxn id="11" idx="5"/>
          </p:cNvCxnSpPr>
          <p:nvPr/>
        </p:nvCxnSpPr>
        <p:spPr bwMode="auto">
          <a:xfrm flipH="1" flipV="1">
            <a:off x="6567056" y="3010013"/>
            <a:ext cx="959159" cy="33996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526215" y="3057585"/>
            <a:ext cx="1406770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We also use 10 and 20.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8279" t="8661" r="6760" b="29787"/>
          <a:stretch/>
        </p:blipFill>
        <p:spPr>
          <a:xfrm>
            <a:off x="6131869" y="4094338"/>
            <a:ext cx="2873639" cy="20778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l="6505" t="9532" r="6505" b="29767"/>
          <a:stretch/>
        </p:blipFill>
        <p:spPr>
          <a:xfrm>
            <a:off x="204595" y="4094338"/>
            <a:ext cx="2916977" cy="20314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/>
          <a:srcRect l="6505" t="9357" r="6505" b="29824"/>
          <a:stretch/>
        </p:blipFill>
        <p:spPr>
          <a:xfrm>
            <a:off x="3172831" y="4094338"/>
            <a:ext cx="2890558" cy="20130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56682"/>
            <a:ext cx="8305800" cy="459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</a:rPr>
              <a:t>tswge demo: “forecasting” last </a:t>
            </a:r>
            <a:r>
              <a:rPr lang="en-US" sz="2800" b="1" dirty="0" err="1">
                <a:solidFill>
                  <a:srgbClr val="00B050"/>
                </a:solidFill>
              </a:rPr>
              <a:t>n.ahead</a:t>
            </a:r>
            <a:r>
              <a:rPr lang="en-US" sz="2800" b="1" dirty="0">
                <a:solidFill>
                  <a:srgbClr val="00B050"/>
                </a:solidFill>
              </a:rPr>
              <a:t> 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37340" y="3757126"/>
            <a:ext cx="906628" cy="4048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Last 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3213" y="3757126"/>
            <a:ext cx="1021051" cy="4048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Last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77980" y="3757126"/>
            <a:ext cx="1086581" cy="4048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Last 20</a:t>
            </a:r>
          </a:p>
        </p:txBody>
      </p:sp>
    </p:spTree>
    <p:extLst>
      <p:ext uri="{BB962C8B-B14F-4D97-AF65-F5344CB8AC3E}">
        <p14:creationId xmlns:p14="http://schemas.microsoft.com/office/powerpoint/2010/main" val="5843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0" grpId="0" animBg="1"/>
      <p:bldP spid="11" grpId="0" animBg="1"/>
      <p:bldP spid="14" grpId="0" animBg="1"/>
      <p:bldP spid="18" grpId="0"/>
      <p:bldP spid="19" grpId="0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075573"/>
            <a:ext cx="154744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Notes: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588879"/>
            <a:ext cx="8305800" cy="22211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Short-term forecasts tended to be pretty good.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For longer steps ahead, the forecasts tended to the mean, 50, shown by the horizontal line.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 all cases, the actual values were within the 95% probability limits.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56682"/>
            <a:ext cx="8305800" cy="459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</a:rPr>
              <a:t>tswge demo: “forecasting” last </a:t>
            </a:r>
            <a:r>
              <a:rPr lang="en-US" sz="2800" b="1" dirty="0" err="1">
                <a:solidFill>
                  <a:srgbClr val="00B050"/>
                </a:solidFill>
              </a:rPr>
              <a:t>n.ahead</a:t>
            </a:r>
            <a:r>
              <a:rPr lang="en-US" sz="2800" b="1" dirty="0">
                <a:solidFill>
                  <a:srgbClr val="00B050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20687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8807AA-6221-C844-8978-835E2578E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60" y="3017440"/>
            <a:ext cx="3770048" cy="2605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3247" y="431702"/>
            <a:ext cx="6277506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>
                <a:solidFill>
                  <a:srgbClr val="00B050"/>
                </a:solidFill>
              </a:rPr>
              <a:t>Example: </a:t>
            </a:r>
            <a:r>
              <a:rPr lang="en-US" sz="2954" b="1" dirty="0"/>
              <a:t>Canadian Lynx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04988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 classic model fit to the log lynx data is an AR(4) (Tong, 1977).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731141"/>
            <a:ext cx="8229600" cy="8596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llynx,phi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=c(1.3, -0.7,0.1,0.2),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=30, limits=FALSE,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0438" y="2671390"/>
            <a:ext cx="3516923" cy="376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Forecasting last 30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4D3F1-3DB7-5547-88D2-53CCDC0D8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9" y="3017861"/>
            <a:ext cx="3792801" cy="26209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9C7ED-B08F-F648-AF42-B2DC7F4FDC52}"/>
              </a:ext>
            </a:extLst>
          </p:cNvPr>
          <p:cNvSpPr txBox="1"/>
          <p:nvPr/>
        </p:nvSpPr>
        <p:spPr>
          <a:xfrm>
            <a:off x="562708" y="2671390"/>
            <a:ext cx="3516923" cy="376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Forecasting last 12 values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4A4FA-290F-8A4C-BCEB-B873E1C0762F}"/>
              </a:ext>
            </a:extLst>
          </p:cNvPr>
          <p:cNvCxnSpPr>
            <a:cxnSpLocks/>
          </p:cNvCxnSpPr>
          <p:nvPr/>
        </p:nvCxnSpPr>
        <p:spPr>
          <a:xfrm>
            <a:off x="3629528" y="3089031"/>
            <a:ext cx="0" cy="2321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E939E6-B660-E841-AB00-5E78B9D3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8" y="5709437"/>
            <a:ext cx="37279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6232A0-31C0-BF49-93A8-541DF161E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990" y="5709436"/>
            <a:ext cx="3681046" cy="422031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>
            <a:off x="7599944" y="3086080"/>
            <a:ext cx="0" cy="2321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FFCAB0-EB90-534C-BCAC-C0B5F99965D4}"/>
              </a:ext>
            </a:extLst>
          </p:cNvPr>
          <p:cNvSpPr txBox="1"/>
          <p:nvPr/>
        </p:nvSpPr>
        <p:spPr>
          <a:xfrm>
            <a:off x="3429000" y="5484155"/>
            <a:ext cx="65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DEFC4-65F8-7E41-8E4C-E474F7953146}"/>
              </a:ext>
            </a:extLst>
          </p:cNvPr>
          <p:cNvSpPr txBox="1"/>
          <p:nvPr/>
        </p:nvSpPr>
        <p:spPr>
          <a:xfrm>
            <a:off x="7422329" y="5402392"/>
            <a:ext cx="65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1766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1" grpId="0"/>
      <p:bldP spid="2" grpId="0"/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8807AA-6221-C844-8978-835E2578E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52" y="3048000"/>
            <a:ext cx="3770048" cy="2605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0472" y="2702858"/>
            <a:ext cx="4924870" cy="414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Forecasting last 30 values from AR(11)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3247" y="431702"/>
            <a:ext cx="6277506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>
                <a:solidFill>
                  <a:srgbClr val="00B050"/>
                </a:solidFill>
              </a:rPr>
              <a:t>Example: </a:t>
            </a:r>
            <a:r>
              <a:rPr lang="en-US" sz="2954" b="1" dirty="0"/>
              <a:t>Canadian Lynx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04988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Another classic model fit to the log lynx data is an AR(11) (Tong, 1977).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731141"/>
            <a:ext cx="8656320" cy="11154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fore.arma.wge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llynx,phi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=c(1.17, -0.54, 0.27, -0.31, 0.15, -0.15, 0.06, -0.03,0.13, 0.20, -0.34),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=30,limits=FALSE,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7612034" y="3116640"/>
            <a:ext cx="0" cy="2321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D7045B-B5BD-414D-8A9C-BE5C2445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62" y="5739996"/>
            <a:ext cx="3727938" cy="422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BE286-DA4D-FF46-8D92-24FA93B18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7" y="3048000"/>
            <a:ext cx="3770048" cy="260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B9780B-A807-2E49-B500-E19C35C894EC}"/>
              </a:ext>
            </a:extLst>
          </p:cNvPr>
          <p:cNvSpPr txBox="1"/>
          <p:nvPr/>
        </p:nvSpPr>
        <p:spPr>
          <a:xfrm>
            <a:off x="200471" y="2701950"/>
            <a:ext cx="4752529" cy="414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Forecasting last 30 values from AR(4)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A78081-930A-3544-B9E4-ECA587050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7" y="5739996"/>
            <a:ext cx="3681046" cy="4220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75D1BC-3C34-254D-B23D-BE0AAD8EAF1E}"/>
              </a:ext>
            </a:extLst>
          </p:cNvPr>
          <p:cNvCxnSpPr>
            <a:cxnSpLocks/>
          </p:cNvCxnSpPr>
          <p:nvPr/>
        </p:nvCxnSpPr>
        <p:spPr>
          <a:xfrm>
            <a:off x="3162931" y="3116640"/>
            <a:ext cx="0" cy="2321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C992A-34B7-6D47-99F9-752E44736801}"/>
              </a:ext>
            </a:extLst>
          </p:cNvPr>
          <p:cNvSpPr txBox="1"/>
          <p:nvPr/>
        </p:nvSpPr>
        <p:spPr>
          <a:xfrm>
            <a:off x="7502769" y="5402392"/>
            <a:ext cx="65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542B1-A25F-EF49-BF71-96957F36C727}"/>
              </a:ext>
            </a:extLst>
          </p:cNvPr>
          <p:cNvSpPr txBox="1"/>
          <p:nvPr/>
        </p:nvSpPr>
        <p:spPr>
          <a:xfrm>
            <a:off x="3006969" y="5410200"/>
            <a:ext cx="65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28299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" grpId="0"/>
      <p:bldP spid="12" grpId="0"/>
      <p:bldP spid="16" grpId="0"/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7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7251</TotalTime>
  <Words>4934</Words>
  <Application>Microsoft Office PowerPoint</Application>
  <PresentationFormat>On-screen Show (4:3)</PresentationFormat>
  <Paragraphs>624</Paragraphs>
  <Slides>152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1" baseType="lpstr">
      <vt:lpstr>Arial</vt:lpstr>
      <vt:lpstr>Brush Script MT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Forecasting</vt:lpstr>
      <vt:lpstr>Forecasting Is Extrapolating!</vt:lpstr>
      <vt:lpstr>PowerPoint Presentation</vt:lpstr>
      <vt:lpstr>PowerPoint Presentation</vt:lpstr>
      <vt:lpstr>PowerPoint Presentation</vt:lpstr>
      <vt:lpstr>PowerPoint Presentation</vt:lpstr>
      <vt:lpstr>Various Forecasts</vt:lpstr>
      <vt:lpstr>Deterministic Signal-Plus-Noise Models</vt:lpstr>
      <vt:lpstr>PowerPoint Presentation</vt:lpstr>
      <vt:lpstr>PowerPoint Presentation</vt:lpstr>
      <vt:lpstr>How Would You Predict/Forecast into  the Future?</vt:lpstr>
      <vt:lpstr>PowerPoint Presentation</vt:lpstr>
      <vt:lpstr>PowerPoint Presentation</vt:lpstr>
      <vt:lpstr>Forecasting Setting</vt:lpstr>
      <vt:lpstr> Forecasting Setting in this Chapter</vt:lpstr>
      <vt:lpstr>Box-Jenkins Approach</vt:lpstr>
      <vt:lpstr>PowerPoint Presentation</vt:lpstr>
      <vt:lpstr>Strategy and Notation</vt:lpstr>
      <vt:lpstr>PowerPoint Presentation</vt:lpstr>
      <vt:lpstr>PowerPoint Presentation</vt:lpstr>
      <vt:lpstr>PowerPoint Presentation</vt:lpstr>
      <vt:lpstr>PowerPoint Presentation</vt:lpstr>
      <vt:lpstr>Forecasting with AR(1)</vt:lpstr>
      <vt:lpstr>Forecasting Using an AR(1) Model</vt:lpstr>
      <vt:lpstr>General Forecasting Formula for  an AR(1)</vt:lpstr>
      <vt:lpstr>Forecasting Using an AR(1) Model (Example)</vt:lpstr>
      <vt:lpstr>Forecasting Using an AR(1) Model (Example)</vt:lpstr>
      <vt:lpstr>PowerPoint Presentation</vt:lpstr>
      <vt:lpstr>PowerPoint Presentation</vt:lpstr>
      <vt:lpstr>Example</vt:lpstr>
      <vt:lpstr>PowerPoint Presentation</vt:lpstr>
      <vt:lpstr>PowerPoint Presentation</vt:lpstr>
      <vt:lpstr>Forecasting with AR(2) and AR(p)</vt:lpstr>
      <vt:lpstr>PowerPoint Presentation</vt:lpstr>
      <vt:lpstr>PowerPoint Presentation</vt:lpstr>
      <vt:lpstr>Example</vt:lpstr>
      <vt:lpstr>PowerPoint Presentation</vt:lpstr>
      <vt:lpstr>PowerPoint Presentation</vt:lpstr>
      <vt:lpstr>tswge</vt:lpstr>
      <vt:lpstr>tswge Forecasting Examples</vt:lpstr>
      <vt:lpstr>tswge Forecasting Examples</vt:lpstr>
      <vt:lpstr>PowerPoint Presentation</vt:lpstr>
      <vt:lpstr>Eventual Forecast Function</vt:lpstr>
      <vt:lpstr>Eventual Forecast Function</vt:lpstr>
      <vt:lpstr>Eventual Forecast Function</vt:lpstr>
      <vt:lpstr>PowerPoint Presentation</vt:lpstr>
      <vt:lpstr>Basic Formula for Forecasting with ARMA(p,q)</vt:lpstr>
      <vt:lpstr>Basic Formula for ARMA(p,q)  Forecasts</vt:lpstr>
      <vt:lpstr>PowerPoint Presentation</vt:lpstr>
      <vt:lpstr>tswge</vt:lpstr>
      <vt:lpstr>tswge Forecasting Examples</vt:lpstr>
      <vt:lpstr>PowerPoint Presentation</vt:lpstr>
      <vt:lpstr>tswge</vt:lpstr>
      <vt:lpstr>tswge Forecasting Examples:  Canadian Lynx</vt:lpstr>
      <vt:lpstr>PowerPoint Presentation</vt:lpstr>
      <vt:lpstr>Probability Limits and ARMA Forecasts</vt:lpstr>
      <vt:lpstr>Probability Limits for ARMA Forecasts</vt:lpstr>
      <vt:lpstr>Probability Limits for ARMA Forecasts</vt:lpstr>
      <vt:lpstr>PowerPoint Presentation</vt:lpstr>
      <vt:lpstr>Psi Weights and ARMA Models</vt:lpstr>
      <vt:lpstr>A Note About the yj’s for  ARMA(p,q) Models</vt:lpstr>
      <vt:lpstr>PowerPoint Presentation</vt:lpstr>
      <vt:lpstr>Calculating Psi Weights for ARMA Models</vt:lpstr>
      <vt:lpstr>PowerPoint Presentation</vt:lpstr>
      <vt:lpstr>PowerPoint Presentation</vt:lpstr>
      <vt:lpstr>PowerPoint Presentation</vt:lpstr>
      <vt:lpstr>tswge and Psi Weights</vt:lpstr>
      <vt:lpstr>PowerPoint Presentation</vt:lpstr>
      <vt:lpstr>PowerPoint Presentation</vt:lpstr>
      <vt:lpstr>Probability Limits for ARMA Forecasts</vt:lpstr>
      <vt:lpstr>Probability Limits for ARMA Forecasts</vt:lpstr>
      <vt:lpstr>PowerPoint Presentation</vt:lpstr>
      <vt:lpstr>95% Probability Limits for Forecasts</vt:lpstr>
      <vt:lpstr>Probability Limits for ARMA Forecasts with an Example</vt:lpstr>
      <vt:lpstr>PowerPoint Presentation</vt:lpstr>
      <vt:lpstr>PowerPoint Presentation</vt:lpstr>
      <vt:lpstr>PowerPoint Presentation</vt:lpstr>
      <vt:lpstr>tswge and Probability Limits (aka Forecast Limits)</vt:lpstr>
      <vt:lpstr>PowerPoint Presentation</vt:lpstr>
      <vt:lpstr>PowerPoint Presentation</vt:lpstr>
      <vt:lpstr>PowerPoint Presentation</vt:lpstr>
      <vt:lpstr>Checking Forecasts</vt:lpstr>
      <vt:lpstr>Checking Forecasts</vt:lpstr>
      <vt:lpstr>Checking Forecasts</vt:lpstr>
      <vt:lpstr>Checking Forecasts</vt:lpstr>
      <vt:lpstr>Checking Forecasts</vt:lpstr>
      <vt:lpstr>Checking Forecasts</vt:lpstr>
      <vt:lpstr>Checking Forecasts</vt:lpstr>
      <vt:lpstr>Example: Canadian Lynx Data</vt:lpstr>
      <vt:lpstr>Example: Canadian Lynx Data</vt:lpstr>
      <vt:lpstr>PowerPoint Presentation</vt:lpstr>
      <vt:lpstr>tswge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Forecasting with ARIMA </vt:lpstr>
      <vt:lpstr>PowerPoint Presentation</vt:lpstr>
      <vt:lpstr>Example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Key Concept!</vt:lpstr>
      <vt:lpstr>PowerPoint Presentation</vt:lpstr>
      <vt:lpstr>tswge</vt:lpstr>
      <vt:lpstr>PowerPoint Presentation</vt:lpstr>
      <vt:lpstr>PowerPoint Presentation</vt:lpstr>
      <vt:lpstr>Introduction</vt:lpstr>
      <vt:lpstr>Forecasting with Seasonal Models</vt:lpstr>
      <vt:lpstr>PowerPoint Presentation</vt:lpstr>
      <vt:lpstr>PowerPoint Presentation</vt:lpstr>
      <vt:lpstr>tswge</vt:lpstr>
      <vt:lpstr>PowerPoint Presentation</vt:lpstr>
      <vt:lpstr>PowerPoint Presentation</vt:lpstr>
      <vt:lpstr>A More General Seasonal Model/ the “Airline Model”</vt:lpstr>
      <vt:lpstr>Factor Table: s=12</vt:lpstr>
      <vt:lpstr>Forecasts Using the Airline Model</vt:lpstr>
      <vt:lpstr>PowerPoint Presentation</vt:lpstr>
      <vt:lpstr>Example: Seasonal Model with Trend</vt:lpstr>
      <vt:lpstr>PowerPoint Presentation</vt:lpstr>
      <vt:lpstr>Parzen, Box and Woodward / Gray  Airline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Airline Competition Among the Greats!</vt:lpstr>
      <vt:lpstr>Airline Competition Among the Greats!</vt:lpstr>
      <vt:lpstr>Airline Competition Among the Greats!</vt:lpstr>
      <vt:lpstr>Airline Competition Among the Greats!</vt:lpstr>
      <vt:lpstr>Airline Competition Among the Greats!</vt:lpstr>
      <vt:lpstr>Airline Competition Among the Greats!</vt:lpstr>
      <vt:lpstr>PowerPoint Presentation</vt:lpstr>
      <vt:lpstr>Competition Conclusion</vt:lpstr>
      <vt:lpstr>Airline Competition Among the Greats!</vt:lpstr>
      <vt:lpstr>PowerPoint Presentation</vt:lpstr>
      <vt:lpstr>Forecasting Signal-Plus-Noise</vt:lpstr>
      <vt:lpstr>Signal-Plus-Noise Forecasts </vt:lpstr>
      <vt:lpstr>Forecasting Strategy (Linear Case)</vt:lpstr>
      <vt:lpstr>PowerPoint Presentation</vt:lpstr>
      <vt:lpstr>Closing Remarks</vt:lpstr>
      <vt:lpstr>Final Note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Chris Ailes</cp:lastModifiedBy>
  <cp:revision>415</cp:revision>
  <dcterms:created xsi:type="dcterms:W3CDTF">2016-03-21T14:12:59Z</dcterms:created>
  <dcterms:modified xsi:type="dcterms:W3CDTF">2019-01-31T12:42:17Z</dcterms:modified>
  <cp:category/>
</cp:coreProperties>
</file>